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27"/>
  </p:notesMasterIdLst>
  <p:sldIdLst>
    <p:sldId id="485" r:id="rId2"/>
    <p:sldId id="442" r:id="rId3"/>
    <p:sldId id="443" r:id="rId4"/>
    <p:sldId id="484" r:id="rId5"/>
    <p:sldId id="445" r:id="rId6"/>
    <p:sldId id="447" r:id="rId7"/>
    <p:sldId id="470" r:id="rId8"/>
    <p:sldId id="449" r:id="rId9"/>
    <p:sldId id="450" r:id="rId10"/>
    <p:sldId id="452" r:id="rId11"/>
    <p:sldId id="453" r:id="rId12"/>
    <p:sldId id="479" r:id="rId13"/>
    <p:sldId id="480" r:id="rId14"/>
    <p:sldId id="482" r:id="rId15"/>
    <p:sldId id="478" r:id="rId16"/>
    <p:sldId id="476" r:id="rId17"/>
    <p:sldId id="477" r:id="rId18"/>
    <p:sldId id="472" r:id="rId19"/>
    <p:sldId id="465" r:id="rId20"/>
    <p:sldId id="466" r:id="rId21"/>
    <p:sldId id="483" r:id="rId22"/>
    <p:sldId id="439" r:id="rId23"/>
    <p:sldId id="467" r:id="rId24"/>
    <p:sldId id="468" r:id="rId25"/>
    <p:sldId id="440" r:id="rId26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41" autoAdjust="0"/>
    <p:restoredTop sz="94660"/>
  </p:normalViewPr>
  <p:slideViewPr>
    <p:cSldViewPr snapToGrid="0">
      <p:cViewPr varScale="1">
        <p:scale>
          <a:sx n="74" d="100"/>
          <a:sy n="74" d="100"/>
        </p:scale>
        <p:origin x="-6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F7C50-8E84-4624-90CE-83BA943365D2}" type="datetimeFigureOut">
              <a:rPr lang="vi-VN" smtClean="0"/>
              <a:pPr/>
              <a:t>19/03/2022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E47C9-F94A-4C05-B030-CC86311BAA36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74477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0EDA58-F489-470F-8FD2-F9C0BA9BB0C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vi-VN" smtClean="0"/>
          </a:p>
        </p:txBody>
      </p:sp>
    </p:spTree>
    <p:extLst>
      <p:ext uri="{BB962C8B-B14F-4D97-AF65-F5344CB8AC3E}">
        <p14:creationId xmlns:p14="http://schemas.microsoft.com/office/powerpoint/2010/main" val="1624144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22888A-CEF7-44DD-AE99-3A979FA2D30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l-GR" smtClean="0">
                <a:cs typeface="Arial" charset="0"/>
              </a:rPr>
              <a:t>βα</a:t>
            </a:r>
          </a:p>
        </p:txBody>
      </p:sp>
    </p:spTree>
    <p:extLst>
      <p:ext uri="{BB962C8B-B14F-4D97-AF65-F5344CB8AC3E}">
        <p14:creationId xmlns:p14="http://schemas.microsoft.com/office/powerpoint/2010/main" val="490699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5A2D91-DBE5-48E0-947C-A54E780746B7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1875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35ED90-7277-4514-B62F-E3C1E22652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3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42CFEE-E1E1-43DF-81B5-299D567CB53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37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FF7542-7187-4B29-8275-6D007CA179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728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B1F90A-710D-4CC2-BA7A-254051DD9D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82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7A8A6F-85BA-4F55-AB45-8A514EC5FB3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73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7C9FAC-8B7E-4422-A006-35580B910AC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85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00206F-C755-45D6-A018-840E53F914B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54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3A6E98-AE99-455D-9249-3EE743AF99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01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88CEE-57EC-42DA-91DB-F65CB9E27A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75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B214C-65F9-46B0-A4B7-3A6CC1E11C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17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28C98A-4460-457A-AC28-584247D339D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289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6EC27-0E5B-45AF-872F-E3916E1358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276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41C428-3AB7-4E95-919C-679C9033411B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02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upanh.docvl.net/view.php?filename=5925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../../../Program%20Files/Microsoft%20Office/Office10/EXCEL.EX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../../../Program%20Files/Microsoft%20Office/Office10/EXCEL.EXE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9"/>
          <p:cNvSpPr>
            <a:spLocks noGrp="1" noChangeArrowheads="1" noChangeShapeType="1" noTextEdit="1"/>
          </p:cNvSpPr>
          <p:nvPr>
            <p:ph idx="1"/>
          </p:nvPr>
        </p:nvSpPr>
        <p:spPr bwMode="auto">
          <a:xfrm>
            <a:off x="522014" y="1789386"/>
            <a:ext cx="10837041" cy="2459422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 fromWordArt="1">
            <a:prstTxWarp prst="textPlain">
              <a:avLst>
                <a:gd name="adj" fmla="val 49295"/>
              </a:avLst>
            </a:prstTxWarp>
            <a:normAutofit fontScale="97500"/>
          </a:bodyPr>
          <a:lstStyle/>
          <a:p>
            <a:pPr algn="ctr">
              <a:buNone/>
            </a:pPr>
            <a:r>
              <a:rPr lang="en-US" sz="4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" b="1" kern="10" dirty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GIẢNG SINH </a:t>
            </a:r>
            <a:r>
              <a:rPr lang="en-US" sz="400" b="1" kern="10" dirty="0" smtClean="0">
                <a:ln w="1270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HỌC 8</a:t>
            </a:r>
            <a:endParaRPr lang="en-US" sz="400" b="1" kern="10" dirty="0">
              <a:ln w="12700">
                <a:solidFill>
                  <a:srgbClr val="FF3300"/>
                </a:solidFill>
                <a:round/>
                <a:headEnd/>
                <a:tailEnd/>
              </a:ln>
              <a:solidFill>
                <a:srgbClr val="33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 rot="16200000">
            <a:off x="-165100" y="5880100"/>
            <a:ext cx="1143000" cy="812800"/>
          </a:xfrm>
          <a:prstGeom prst="irregularSeal1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11"/>
          <p:cNvSpPr>
            <a:spLocks noChangeArrowheads="1"/>
          </p:cNvSpPr>
          <p:nvPr/>
        </p:nvSpPr>
        <p:spPr bwMode="auto">
          <a:xfrm rot="16200000">
            <a:off x="10909300" y="165100"/>
            <a:ext cx="1143000" cy="812800"/>
          </a:xfrm>
          <a:prstGeom prst="irregularSeal1">
            <a:avLst/>
          </a:prstGeom>
          <a:gradFill rotWithShape="1">
            <a:gsLst>
              <a:gs pos="0">
                <a:srgbClr val="00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4" descr="j03012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7455" y="5302468"/>
            <a:ext cx="1981200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 descr="Firewrk5"/>
          <p:cNvPicPr>
            <a:picLocks noChangeAspect="1" noChangeArrowheads="1"/>
          </p:cNvPicPr>
          <p:nvPr/>
        </p:nvPicPr>
        <p:blipFill>
          <a:blip r:embed="rId3" cstate="print">
            <a:lum bright="16000" contras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9" y="324692"/>
            <a:ext cx="635241" cy="493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271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06400" y="363538"/>
            <a:ext cx="11074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 b="1">
                <a:solidFill>
                  <a:srgbClr val="3333FF"/>
                </a:solidFill>
                <a:latin typeface="Times New Roman" pitchFamily="18" charset="0"/>
              </a:rPr>
              <a:t>I. Đông máu</a:t>
            </a:r>
          </a:p>
          <a:p>
            <a:pPr algn="just"/>
            <a:r>
              <a:rPr lang="en-US" sz="3200" b="1">
                <a:solidFill>
                  <a:srgbClr val="3333FF"/>
                </a:solidFill>
                <a:latin typeface="Times New Roman" pitchFamily="18" charset="0"/>
              </a:rPr>
              <a:t>1. Khái niệm: </a:t>
            </a:r>
            <a:endParaRPr lang="en-US" sz="3200" u="sng">
              <a:solidFill>
                <a:srgbClr val="FF0000"/>
              </a:solidFill>
              <a:latin typeface="Times New Roman" pitchFamily="18" charset="0"/>
            </a:endParaRPr>
          </a:p>
          <a:p>
            <a:pPr algn="just"/>
            <a:endParaRPr lang="en-US" sz="3200" b="1" u="sng">
              <a:solidFill>
                <a:srgbClr val="3333FF"/>
              </a:solidFill>
              <a:latin typeface="Times New Roman" pitchFamily="18" charset="0"/>
            </a:endParaRPr>
          </a:p>
          <a:p>
            <a:pPr algn="just"/>
            <a:endParaRPr lang="en-US" sz="3200" b="1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4048" y="5509452"/>
            <a:ext cx="117165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3. Ý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nghĩa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: </a:t>
            </a:r>
            <a:r>
              <a:rPr lang="en-US" sz="3200" dirty="0" err="1">
                <a:latin typeface="Times New Roman" pitchFamily="18" charset="0"/>
              </a:rPr>
              <a:t>Giúp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cơ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tự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bảo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vệ</a:t>
            </a:r>
            <a:r>
              <a:rPr lang="en-US" sz="3200" dirty="0">
                <a:latin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</a:rPr>
              <a:t>chống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mất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máu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bị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thương</a:t>
            </a:r>
            <a:r>
              <a:rPr lang="en-US" sz="3200" i="1" dirty="0">
                <a:solidFill>
                  <a:srgbClr val="3333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3316" name="Text Box 31"/>
          <p:cNvSpPr txBox="1">
            <a:spLocks noChangeArrowheads="1"/>
          </p:cNvSpPr>
          <p:nvPr/>
        </p:nvSpPr>
        <p:spPr bwMode="auto">
          <a:xfrm>
            <a:off x="609600" y="0"/>
            <a:ext cx="1117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BÀI 15: ĐÔNG MÁU VÀ NGUYÊN TẮC TRUYỀN MÁU</a:t>
            </a:r>
          </a:p>
        </p:txBody>
      </p:sp>
      <p:sp>
        <p:nvSpPr>
          <p:cNvPr id="37920" name="Rectangle 32"/>
          <p:cNvSpPr>
            <a:spLocks noChangeArrowheads="1"/>
          </p:cNvSpPr>
          <p:nvPr/>
        </p:nvSpPr>
        <p:spPr bwMode="auto">
          <a:xfrm>
            <a:off x="304800" y="1295401"/>
            <a:ext cx="12496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>
                <a:latin typeface="Times New Roman" pitchFamily="18" charset="0"/>
              </a:rPr>
              <a:t>Máu không ở thể lỏng mà vón thành cục.</a:t>
            </a:r>
            <a:endParaRPr lang="en-US" sz="3200" b="1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13319" name="AutoShape 31" descr="http://upanh.docvl.net/images/5925.jpg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82033" y="-38100"/>
            <a:ext cx="40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sz="3200"/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406400" y="1850136"/>
            <a:ext cx="1129792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rgbClr val="3333FF"/>
                </a:solidFill>
                <a:latin typeface="Times New Roman" pitchFamily="18" charset="0"/>
              </a:rPr>
              <a:t>Cơ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chế</a:t>
            </a:r>
            <a:r>
              <a:rPr lang="en-US" sz="3200" b="1" dirty="0" smtClean="0">
                <a:solidFill>
                  <a:srgbClr val="3333FF"/>
                </a:solidFill>
                <a:latin typeface="Times New Roman" pitchFamily="18" charset="0"/>
              </a:rPr>
              <a:t>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chạm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vào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vết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rách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thành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mạch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máu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của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vết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bị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enzim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En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zim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này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̀ ion Ca</a:t>
            </a:r>
            <a:r>
              <a:rPr lang="en-US" sz="3200" baseline="30000" dirty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làm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huyết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biến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lưới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viet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57711" y="601567"/>
            <a:ext cx="1733330" cy="1345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autoUpdateAnimBg="0"/>
      <p:bldP spid="37920" grpId="0" autoUpdateAnimBg="0"/>
      <p:bldP spid="3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1" name="Picture 5" descr="MCj0370474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927834" y="0"/>
            <a:ext cx="6264166" cy="5076497"/>
          </a:xfrm>
        </p:spPr>
      </p:pic>
      <p:sp>
        <p:nvSpPr>
          <p:cNvPr id="14339" name="AutoShape 8"/>
          <p:cNvSpPr>
            <a:spLocks noChangeArrowheads="1"/>
          </p:cNvSpPr>
          <p:nvPr/>
        </p:nvSpPr>
        <p:spPr bwMode="auto">
          <a:xfrm>
            <a:off x="260130" y="654269"/>
            <a:ext cx="5531069" cy="3878318"/>
          </a:xfrm>
          <a:prstGeom prst="cloudCallout">
            <a:avLst>
              <a:gd name="adj1" fmla="val -50690"/>
              <a:gd name="adj2" fmla="val 88898"/>
            </a:avLst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400" b="1" dirty="0" err="1">
                <a:latin typeface="Times New Roman" pitchFamily="18" charset="0"/>
              </a:rPr>
              <a:t>Khi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bị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mất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nhiều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máu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chúng</a:t>
            </a:r>
            <a:r>
              <a:rPr lang="en-US" sz="4400" b="1" dirty="0">
                <a:latin typeface="Times New Roman" pitchFamily="18" charset="0"/>
              </a:rPr>
              <a:t> ta </a:t>
            </a:r>
            <a:r>
              <a:rPr lang="en-US" sz="4400" b="1" dirty="0" err="1">
                <a:latin typeface="Times New Roman" pitchFamily="18" charset="0"/>
              </a:rPr>
              <a:t>phải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</a:rPr>
              <a:t>làm</a:t>
            </a:r>
            <a:r>
              <a:rPr lang="en-US" sz="4400" b="1" dirty="0">
                <a:latin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</a:rPr>
              <a:t>gì</a:t>
            </a:r>
            <a:r>
              <a:rPr lang="en-US" sz="4400" b="1" dirty="0" smtClean="0">
                <a:latin typeface="Times New Roman" pitchFamily="18" charset="0"/>
              </a:rPr>
              <a:t>?</a:t>
            </a:r>
            <a:endParaRPr lang="en-US" sz="4400" b="1" dirty="0">
              <a:latin typeface="Times New Roman" pitchFamily="18" charset="0"/>
            </a:endParaRPr>
          </a:p>
          <a:p>
            <a:pPr algn="ctr"/>
            <a:endParaRPr lang="en-US" sz="2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3200" y="2971800"/>
            <a:ext cx="11582400" cy="609600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None/>
            </a:pPr>
            <a:r>
              <a:rPr lang="en-US" sz="3600" smtClean="0">
                <a:solidFill>
                  <a:srgbClr val="FF0000"/>
                </a:solidFill>
                <a:latin typeface="Times New Roman" pitchFamily="18" charset="0"/>
              </a:rPr>
              <a:t>  -  Ở người có mấy nhóm máu? Đó là những nhóm máu nào?</a:t>
            </a:r>
          </a:p>
          <a:p>
            <a:pPr marL="609600" indent="-609600" algn="just"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 sz="360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042400" cy="457200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II.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nguyên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tắc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truyền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máu</a:t>
            </a:r>
            <a:endParaRPr lang="en-US" sz="2800" b="1" dirty="0" smtClean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1742090" y="1684286"/>
            <a:ext cx="922282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Dựa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vào</a:t>
            </a:r>
            <a:r>
              <a:rPr lang="en-US" sz="3200" dirty="0">
                <a:latin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</a:rPr>
              <a:t>thông</a:t>
            </a:r>
            <a:r>
              <a:rPr lang="en-US" sz="3200" dirty="0">
                <a:latin typeface="Times New Roman" pitchFamily="18" charset="0"/>
              </a:rPr>
              <a:t> tin SGK </a:t>
            </a:r>
            <a:r>
              <a:rPr lang="en-US" sz="3200" dirty="0" err="1">
                <a:latin typeface="Times New Roman" pitchFamily="18" charset="0"/>
              </a:rPr>
              <a:t>và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kết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quả</a:t>
            </a:r>
            <a:r>
              <a:rPr lang="en-US" sz="3200" dirty="0">
                <a:latin typeface="Times New Roman" pitchFamily="18" charset="0"/>
              </a:rPr>
              <a:t>  </a:t>
            </a:r>
            <a:r>
              <a:rPr lang="en-US" sz="3200" dirty="0" err="1">
                <a:latin typeface="Times New Roman" pitchFamily="18" charset="0"/>
              </a:rPr>
              <a:t>thí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nghiệm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của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Cac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Lanstâynơ</a:t>
            </a:r>
            <a:r>
              <a:rPr lang="en-US" sz="3200" dirty="0">
                <a:latin typeface="Times New Roman" pitchFamily="18" charset="0"/>
              </a:rPr>
              <a:t> ở </a:t>
            </a:r>
            <a:r>
              <a:rPr lang="en-US" sz="3200" dirty="0" err="1">
                <a:latin typeface="Times New Roman" pitchFamily="18" charset="0"/>
              </a:rPr>
              <a:t>hình</a:t>
            </a:r>
            <a:r>
              <a:rPr lang="en-US" sz="3200" dirty="0">
                <a:latin typeface="Times New Roman" pitchFamily="18" charset="0"/>
              </a:rPr>
              <a:t> 15 </a:t>
            </a:r>
            <a:r>
              <a:rPr lang="en-US" sz="3200" dirty="0" err="1">
                <a:latin typeface="Times New Roman" pitchFamily="18" charset="0"/>
              </a:rPr>
              <a:t>trả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lời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câu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hỏi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</a:rPr>
              <a:t>: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096434" y="838201"/>
            <a:ext cx="47147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nhóm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máu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người</a:t>
            </a:r>
            <a:endParaRPr lang="en-US" sz="32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508000" y="3978275"/>
            <a:ext cx="1168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- Hồng cầu của người cho có những loại kháng nguyên nào?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508000" y="5029200"/>
            <a:ext cx="1148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itchFamily="18" charset="0"/>
              </a:rPr>
              <a:t>- Huyết tương của người nhận có những loại kháng thể nào? Chúng có gây kết dính hồng cầu không?</a:t>
            </a:r>
          </a:p>
        </p:txBody>
      </p:sp>
      <p:pic>
        <p:nvPicPr>
          <p:cNvPr id="8" name="Picture 13" descr="Untitled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9380" y="1688258"/>
            <a:ext cx="1102710" cy="1157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7748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9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9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89192" y="-76200"/>
            <a:ext cx="9550400" cy="52387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 </a:t>
            </a:r>
            <a:r>
              <a:rPr lang="en-US" sz="2800" b="1">
                <a:latin typeface="Times New Roman" pitchFamily="18" charset="0"/>
              </a:rPr>
              <a:t>Kết quả thí nghiệm </a:t>
            </a:r>
            <a:r>
              <a:rPr lang="en-US" sz="2800" b="1"/>
              <a:t>Các Lanstaynơ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89192" y="838201"/>
            <a:ext cx="1219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800"/>
          </a:p>
        </p:txBody>
      </p:sp>
      <p:graphicFrame>
        <p:nvGraphicFramePr>
          <p:cNvPr id="49453" name="Group 3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178417"/>
              </p:ext>
            </p:extLst>
          </p:nvPr>
        </p:nvGraphicFramePr>
        <p:xfrm>
          <a:off x="87592" y="457200"/>
          <a:ext cx="9550400" cy="4648835"/>
        </p:xfrm>
        <a:graphic>
          <a:graphicData uri="http://schemas.openxmlformats.org/drawingml/2006/table">
            <a:tbl>
              <a:tblPr/>
              <a:tblGrid>
                <a:gridCol w="2336800"/>
                <a:gridCol w="1727200"/>
                <a:gridCol w="1828800"/>
                <a:gridCol w="1828800"/>
                <a:gridCol w="1828800"/>
              </a:tblGrid>
              <a:tr h="5842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27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189192" y="609601"/>
            <a:ext cx="2438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Huyết tương nhóm máu (người nhận)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1814792" y="609600"/>
            <a:ext cx="84328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700">
                <a:latin typeface="Times New Roman" pitchFamily="18" charset="0"/>
              </a:rPr>
              <a:t>Hồng cầu của các nhóm máu người cho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2932392" y="1066801"/>
            <a:ext cx="101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O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4862792" y="990601"/>
            <a:ext cx="111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A</a:t>
            </a: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6589992" y="1066801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B</a:t>
            </a: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8418792" y="1066801"/>
            <a:ext cx="142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AB</a:t>
            </a:r>
          </a:p>
        </p:txBody>
      </p:sp>
      <p:sp>
        <p:nvSpPr>
          <p:cNvPr id="16434" name="Text Box 50"/>
          <p:cNvSpPr txBox="1">
            <a:spLocks noChangeArrowheads="1"/>
          </p:cNvSpPr>
          <p:nvPr/>
        </p:nvSpPr>
        <p:spPr bwMode="auto">
          <a:xfrm>
            <a:off x="87592" y="1676401"/>
            <a:ext cx="233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  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/>
              <a:t>O</a:t>
            </a:r>
            <a:r>
              <a:rPr lang="en-US" sz="2800" b="1">
                <a:cs typeface="Arial" charset="0"/>
              </a:rPr>
              <a:t> </a:t>
            </a:r>
            <a:r>
              <a:rPr lang="en-US" sz="2800">
                <a:solidFill>
                  <a:srgbClr val="00297A"/>
                </a:solidFill>
                <a:cs typeface="Arial" charset="0"/>
              </a:rPr>
              <a:t>(</a:t>
            </a:r>
            <a:r>
              <a:rPr lang="el-GR" sz="2800">
                <a:solidFill>
                  <a:srgbClr val="00297A"/>
                </a:solidFill>
                <a:cs typeface="Arial" charset="0"/>
              </a:rPr>
              <a:t>α</a:t>
            </a:r>
            <a:r>
              <a:rPr lang="en-US" sz="2800">
                <a:solidFill>
                  <a:srgbClr val="00297A"/>
                </a:solidFill>
                <a:cs typeface="Arial" charset="0"/>
              </a:rPr>
              <a:t>, </a:t>
            </a:r>
            <a:r>
              <a:rPr lang="el-GR" sz="2800">
                <a:solidFill>
                  <a:srgbClr val="00297A"/>
                </a:solidFill>
                <a:cs typeface="Arial" charset="0"/>
              </a:rPr>
              <a:t>β</a:t>
            </a:r>
            <a:r>
              <a:rPr lang="en-US" sz="2800">
                <a:solidFill>
                  <a:srgbClr val="00297A"/>
                </a:solidFill>
                <a:cs typeface="Arial" charset="0"/>
              </a:rPr>
              <a:t>)</a:t>
            </a:r>
            <a:endParaRPr lang="el-GR" sz="2800">
              <a:solidFill>
                <a:srgbClr val="00297A"/>
              </a:solidFill>
              <a:cs typeface="Arial" charset="0"/>
            </a:endParaRPr>
          </a:p>
        </p:txBody>
      </p:sp>
      <p:sp>
        <p:nvSpPr>
          <p:cNvPr id="16435" name="Text Box 51"/>
          <p:cNvSpPr txBox="1">
            <a:spLocks noChangeArrowheads="1"/>
          </p:cNvSpPr>
          <p:nvPr/>
        </p:nvSpPr>
        <p:spPr bwMode="auto">
          <a:xfrm>
            <a:off x="189192" y="2438401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   </a:t>
            </a:r>
            <a:r>
              <a:rPr lang="en-US" sz="2800" b="1"/>
              <a:t>A</a:t>
            </a:r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>
                <a:solidFill>
                  <a:schemeClr val="accent2"/>
                </a:solidFill>
              </a:rPr>
              <a:t>(</a:t>
            </a:r>
            <a:r>
              <a:rPr lang="el-GR" sz="2800">
                <a:solidFill>
                  <a:schemeClr val="accent2"/>
                </a:solidFill>
              </a:rPr>
              <a:t>β</a:t>
            </a:r>
            <a:r>
              <a:rPr lang="en-US" sz="28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16436" name="Text Box 52"/>
          <p:cNvSpPr txBox="1">
            <a:spLocks noChangeArrowheads="1"/>
          </p:cNvSpPr>
          <p:nvPr/>
        </p:nvSpPr>
        <p:spPr bwMode="auto">
          <a:xfrm>
            <a:off x="189192" y="3352801"/>
            <a:ext cx="254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   </a:t>
            </a:r>
            <a:r>
              <a:rPr lang="en-US" sz="2800" b="1"/>
              <a:t>B</a:t>
            </a:r>
            <a:r>
              <a:rPr lang="en-US" sz="2800"/>
              <a:t> </a:t>
            </a:r>
            <a:r>
              <a:rPr lang="en-US" sz="2800">
                <a:solidFill>
                  <a:schemeClr val="accent2"/>
                </a:solidFill>
              </a:rPr>
              <a:t>(</a:t>
            </a:r>
            <a:r>
              <a:rPr lang="el-GR" sz="2800">
                <a:solidFill>
                  <a:schemeClr val="accent2"/>
                </a:solidFill>
              </a:rPr>
              <a:t>α</a:t>
            </a:r>
            <a:r>
              <a:rPr lang="en-US" sz="280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16437" name="Text Box 53"/>
          <p:cNvSpPr txBox="1">
            <a:spLocks noChangeArrowheads="1"/>
          </p:cNvSpPr>
          <p:nvPr/>
        </p:nvSpPr>
        <p:spPr bwMode="auto">
          <a:xfrm>
            <a:off x="189192" y="4343401"/>
            <a:ext cx="233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  </a:t>
            </a:r>
            <a:r>
              <a:rPr lang="en-US" sz="2800" b="1"/>
              <a:t>AB</a:t>
            </a:r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>
                <a:solidFill>
                  <a:schemeClr val="accent2"/>
                </a:solidFill>
              </a:rPr>
              <a:t>(0)</a:t>
            </a: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8215592" y="1676400"/>
            <a:ext cx="1016000" cy="609600"/>
            <a:chOff x="1152" y="2496"/>
            <a:chExt cx="480" cy="432"/>
          </a:xfrm>
        </p:grpSpPr>
        <p:sp>
          <p:nvSpPr>
            <p:cNvPr id="16632" name="AutoShape 56"/>
            <p:cNvSpPr>
              <a:spLocks noChangeArrowheads="1"/>
            </p:cNvSpPr>
            <p:nvPr/>
          </p:nvSpPr>
          <p:spPr bwMode="auto">
            <a:xfrm>
              <a:off x="1344" y="2592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57"/>
            <p:cNvGrpSpPr>
              <a:grpSpLocks/>
            </p:cNvGrpSpPr>
            <p:nvPr/>
          </p:nvGrpSpPr>
          <p:grpSpPr bwMode="auto">
            <a:xfrm>
              <a:off x="1152" y="2496"/>
              <a:ext cx="480" cy="432"/>
              <a:chOff x="2448" y="2160"/>
              <a:chExt cx="480" cy="624"/>
            </a:xfrm>
          </p:grpSpPr>
          <p:sp>
            <p:nvSpPr>
              <p:cNvPr id="16634" name="AutoShape 58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35" name="AutoShape 59"/>
              <p:cNvSpPr>
                <a:spLocks noChangeArrowheads="1"/>
              </p:cNvSpPr>
              <p:nvPr/>
            </p:nvSpPr>
            <p:spPr bwMode="auto">
              <a:xfrm>
                <a:off x="2544" y="2496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36" name="AutoShape 60"/>
              <p:cNvSpPr>
                <a:spLocks noChangeArrowheads="1"/>
              </p:cNvSpPr>
              <p:nvPr/>
            </p:nvSpPr>
            <p:spPr bwMode="auto">
              <a:xfrm>
                <a:off x="278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37" name="AutoShape 61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38" name="AutoShape 62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39" name="AutoShape 63"/>
              <p:cNvSpPr>
                <a:spLocks noChangeArrowheads="1"/>
              </p:cNvSpPr>
              <p:nvPr/>
            </p:nvSpPr>
            <p:spPr bwMode="auto">
              <a:xfrm>
                <a:off x="2640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40" name="AutoShape 64"/>
              <p:cNvSpPr>
                <a:spLocks noChangeArrowheads="1"/>
              </p:cNvSpPr>
              <p:nvPr/>
            </p:nvSpPr>
            <p:spPr bwMode="auto">
              <a:xfrm>
                <a:off x="2736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41" name="AutoShape 65"/>
              <p:cNvSpPr>
                <a:spLocks noChangeArrowheads="1"/>
              </p:cNvSpPr>
              <p:nvPr/>
            </p:nvSpPr>
            <p:spPr bwMode="auto">
              <a:xfrm>
                <a:off x="2592" y="240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42" name="Oval 66"/>
              <p:cNvSpPr>
                <a:spLocks noChangeArrowheads="1"/>
              </p:cNvSpPr>
              <p:nvPr/>
            </p:nvSpPr>
            <p:spPr bwMode="auto">
              <a:xfrm>
                <a:off x="2448" y="2160"/>
                <a:ext cx="480" cy="62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115"/>
          <p:cNvGrpSpPr>
            <a:grpSpLocks/>
          </p:cNvGrpSpPr>
          <p:nvPr/>
        </p:nvGrpSpPr>
        <p:grpSpPr bwMode="auto">
          <a:xfrm>
            <a:off x="2830792" y="1600200"/>
            <a:ext cx="914400" cy="685800"/>
            <a:chOff x="1200" y="1680"/>
            <a:chExt cx="720" cy="720"/>
          </a:xfrm>
        </p:grpSpPr>
        <p:sp>
          <p:nvSpPr>
            <p:cNvPr id="16623" name="AutoShape 116"/>
            <p:cNvSpPr>
              <a:spLocks noChangeArrowheads="1"/>
            </p:cNvSpPr>
            <p:nvPr/>
          </p:nvSpPr>
          <p:spPr bwMode="auto">
            <a:xfrm>
              <a:off x="1392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24" name="AutoShape 117"/>
            <p:cNvSpPr>
              <a:spLocks noChangeArrowheads="1"/>
            </p:cNvSpPr>
            <p:nvPr/>
          </p:nvSpPr>
          <p:spPr bwMode="auto">
            <a:xfrm>
              <a:off x="1584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25" name="AutoShape 118"/>
            <p:cNvSpPr>
              <a:spLocks noChangeArrowheads="1"/>
            </p:cNvSpPr>
            <p:nvPr/>
          </p:nvSpPr>
          <p:spPr bwMode="auto">
            <a:xfrm>
              <a:off x="1584" y="220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26" name="AutoShape 119"/>
            <p:cNvSpPr>
              <a:spLocks noChangeArrowheads="1"/>
            </p:cNvSpPr>
            <p:nvPr/>
          </p:nvSpPr>
          <p:spPr bwMode="auto">
            <a:xfrm>
              <a:off x="1248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27" name="AutoShape 120"/>
            <p:cNvSpPr>
              <a:spLocks noChangeArrowheads="1"/>
            </p:cNvSpPr>
            <p:nvPr/>
          </p:nvSpPr>
          <p:spPr bwMode="auto">
            <a:xfrm>
              <a:off x="1776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28" name="AutoShape 121"/>
            <p:cNvSpPr>
              <a:spLocks noChangeArrowheads="1"/>
            </p:cNvSpPr>
            <p:nvPr/>
          </p:nvSpPr>
          <p:spPr bwMode="auto">
            <a:xfrm>
              <a:off x="1728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29" name="AutoShape 122"/>
            <p:cNvSpPr>
              <a:spLocks noChangeArrowheads="1"/>
            </p:cNvSpPr>
            <p:nvPr/>
          </p:nvSpPr>
          <p:spPr bwMode="auto">
            <a:xfrm>
              <a:off x="1488" y="1776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30" name="AutoShape 123"/>
            <p:cNvSpPr>
              <a:spLocks noChangeArrowheads="1"/>
            </p:cNvSpPr>
            <p:nvPr/>
          </p:nvSpPr>
          <p:spPr bwMode="auto">
            <a:xfrm>
              <a:off x="1344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31" name="Oval 124"/>
            <p:cNvSpPr>
              <a:spLocks noChangeArrowheads="1"/>
            </p:cNvSpPr>
            <p:nvPr/>
          </p:nvSpPr>
          <p:spPr bwMode="auto">
            <a:xfrm>
              <a:off x="1200" y="1680"/>
              <a:ext cx="720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125"/>
          <p:cNvGrpSpPr>
            <a:grpSpLocks/>
          </p:cNvGrpSpPr>
          <p:nvPr/>
        </p:nvGrpSpPr>
        <p:grpSpPr bwMode="auto">
          <a:xfrm>
            <a:off x="2830792" y="2438400"/>
            <a:ext cx="914400" cy="609600"/>
            <a:chOff x="1200" y="1680"/>
            <a:chExt cx="720" cy="720"/>
          </a:xfrm>
        </p:grpSpPr>
        <p:sp>
          <p:nvSpPr>
            <p:cNvPr id="16614" name="AutoShape 126"/>
            <p:cNvSpPr>
              <a:spLocks noChangeArrowheads="1"/>
            </p:cNvSpPr>
            <p:nvPr/>
          </p:nvSpPr>
          <p:spPr bwMode="auto">
            <a:xfrm>
              <a:off x="1392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15" name="AutoShape 127"/>
            <p:cNvSpPr>
              <a:spLocks noChangeArrowheads="1"/>
            </p:cNvSpPr>
            <p:nvPr/>
          </p:nvSpPr>
          <p:spPr bwMode="auto">
            <a:xfrm>
              <a:off x="1584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16" name="AutoShape 128"/>
            <p:cNvSpPr>
              <a:spLocks noChangeArrowheads="1"/>
            </p:cNvSpPr>
            <p:nvPr/>
          </p:nvSpPr>
          <p:spPr bwMode="auto">
            <a:xfrm>
              <a:off x="1584" y="220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17" name="AutoShape 129"/>
            <p:cNvSpPr>
              <a:spLocks noChangeArrowheads="1"/>
            </p:cNvSpPr>
            <p:nvPr/>
          </p:nvSpPr>
          <p:spPr bwMode="auto">
            <a:xfrm>
              <a:off x="1248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18" name="AutoShape 130"/>
            <p:cNvSpPr>
              <a:spLocks noChangeArrowheads="1"/>
            </p:cNvSpPr>
            <p:nvPr/>
          </p:nvSpPr>
          <p:spPr bwMode="auto">
            <a:xfrm>
              <a:off x="1776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19" name="AutoShape 131"/>
            <p:cNvSpPr>
              <a:spLocks noChangeArrowheads="1"/>
            </p:cNvSpPr>
            <p:nvPr/>
          </p:nvSpPr>
          <p:spPr bwMode="auto">
            <a:xfrm>
              <a:off x="1728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20" name="AutoShape 132"/>
            <p:cNvSpPr>
              <a:spLocks noChangeArrowheads="1"/>
            </p:cNvSpPr>
            <p:nvPr/>
          </p:nvSpPr>
          <p:spPr bwMode="auto">
            <a:xfrm>
              <a:off x="1488" y="1776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21" name="AutoShape 133"/>
            <p:cNvSpPr>
              <a:spLocks noChangeArrowheads="1"/>
            </p:cNvSpPr>
            <p:nvPr/>
          </p:nvSpPr>
          <p:spPr bwMode="auto">
            <a:xfrm>
              <a:off x="1344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22" name="Oval 134"/>
            <p:cNvSpPr>
              <a:spLocks noChangeArrowheads="1"/>
            </p:cNvSpPr>
            <p:nvPr/>
          </p:nvSpPr>
          <p:spPr bwMode="auto">
            <a:xfrm>
              <a:off x="1200" y="1680"/>
              <a:ext cx="720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35"/>
          <p:cNvGrpSpPr>
            <a:grpSpLocks/>
          </p:cNvGrpSpPr>
          <p:nvPr/>
        </p:nvGrpSpPr>
        <p:grpSpPr bwMode="auto">
          <a:xfrm>
            <a:off x="4557992" y="2438400"/>
            <a:ext cx="914400" cy="685800"/>
            <a:chOff x="1200" y="1680"/>
            <a:chExt cx="720" cy="720"/>
          </a:xfrm>
        </p:grpSpPr>
        <p:sp>
          <p:nvSpPr>
            <p:cNvPr id="16605" name="AutoShape 136"/>
            <p:cNvSpPr>
              <a:spLocks noChangeArrowheads="1"/>
            </p:cNvSpPr>
            <p:nvPr/>
          </p:nvSpPr>
          <p:spPr bwMode="auto">
            <a:xfrm>
              <a:off x="1392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06" name="AutoShape 137"/>
            <p:cNvSpPr>
              <a:spLocks noChangeArrowheads="1"/>
            </p:cNvSpPr>
            <p:nvPr/>
          </p:nvSpPr>
          <p:spPr bwMode="auto">
            <a:xfrm>
              <a:off x="1584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07" name="AutoShape 138"/>
            <p:cNvSpPr>
              <a:spLocks noChangeArrowheads="1"/>
            </p:cNvSpPr>
            <p:nvPr/>
          </p:nvSpPr>
          <p:spPr bwMode="auto">
            <a:xfrm>
              <a:off x="1584" y="220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08" name="AutoShape 139"/>
            <p:cNvSpPr>
              <a:spLocks noChangeArrowheads="1"/>
            </p:cNvSpPr>
            <p:nvPr/>
          </p:nvSpPr>
          <p:spPr bwMode="auto">
            <a:xfrm>
              <a:off x="1248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09" name="AutoShape 140"/>
            <p:cNvSpPr>
              <a:spLocks noChangeArrowheads="1"/>
            </p:cNvSpPr>
            <p:nvPr/>
          </p:nvSpPr>
          <p:spPr bwMode="auto">
            <a:xfrm>
              <a:off x="1776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10" name="AutoShape 141"/>
            <p:cNvSpPr>
              <a:spLocks noChangeArrowheads="1"/>
            </p:cNvSpPr>
            <p:nvPr/>
          </p:nvSpPr>
          <p:spPr bwMode="auto">
            <a:xfrm>
              <a:off x="1728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11" name="AutoShape 142"/>
            <p:cNvSpPr>
              <a:spLocks noChangeArrowheads="1"/>
            </p:cNvSpPr>
            <p:nvPr/>
          </p:nvSpPr>
          <p:spPr bwMode="auto">
            <a:xfrm>
              <a:off x="1488" y="1776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12" name="AutoShape 143"/>
            <p:cNvSpPr>
              <a:spLocks noChangeArrowheads="1"/>
            </p:cNvSpPr>
            <p:nvPr/>
          </p:nvSpPr>
          <p:spPr bwMode="auto">
            <a:xfrm>
              <a:off x="1344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13" name="Oval 144"/>
            <p:cNvSpPr>
              <a:spLocks noChangeArrowheads="1"/>
            </p:cNvSpPr>
            <p:nvPr/>
          </p:nvSpPr>
          <p:spPr bwMode="auto">
            <a:xfrm>
              <a:off x="1200" y="1680"/>
              <a:ext cx="720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145"/>
          <p:cNvGrpSpPr>
            <a:grpSpLocks/>
          </p:cNvGrpSpPr>
          <p:nvPr/>
        </p:nvGrpSpPr>
        <p:grpSpPr bwMode="auto">
          <a:xfrm>
            <a:off x="2830792" y="3352800"/>
            <a:ext cx="914400" cy="685800"/>
            <a:chOff x="1200" y="1680"/>
            <a:chExt cx="720" cy="720"/>
          </a:xfrm>
        </p:grpSpPr>
        <p:sp>
          <p:nvSpPr>
            <p:cNvPr id="16596" name="AutoShape 146"/>
            <p:cNvSpPr>
              <a:spLocks noChangeArrowheads="1"/>
            </p:cNvSpPr>
            <p:nvPr/>
          </p:nvSpPr>
          <p:spPr bwMode="auto">
            <a:xfrm>
              <a:off x="1392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7" name="AutoShape 147"/>
            <p:cNvSpPr>
              <a:spLocks noChangeArrowheads="1"/>
            </p:cNvSpPr>
            <p:nvPr/>
          </p:nvSpPr>
          <p:spPr bwMode="auto">
            <a:xfrm>
              <a:off x="1584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8" name="AutoShape 148"/>
            <p:cNvSpPr>
              <a:spLocks noChangeArrowheads="1"/>
            </p:cNvSpPr>
            <p:nvPr/>
          </p:nvSpPr>
          <p:spPr bwMode="auto">
            <a:xfrm>
              <a:off x="1584" y="220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9" name="AutoShape 149"/>
            <p:cNvSpPr>
              <a:spLocks noChangeArrowheads="1"/>
            </p:cNvSpPr>
            <p:nvPr/>
          </p:nvSpPr>
          <p:spPr bwMode="auto">
            <a:xfrm>
              <a:off x="1248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00" name="AutoShape 150"/>
            <p:cNvSpPr>
              <a:spLocks noChangeArrowheads="1"/>
            </p:cNvSpPr>
            <p:nvPr/>
          </p:nvSpPr>
          <p:spPr bwMode="auto">
            <a:xfrm>
              <a:off x="1776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01" name="AutoShape 151"/>
            <p:cNvSpPr>
              <a:spLocks noChangeArrowheads="1"/>
            </p:cNvSpPr>
            <p:nvPr/>
          </p:nvSpPr>
          <p:spPr bwMode="auto">
            <a:xfrm>
              <a:off x="1728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02" name="AutoShape 152"/>
            <p:cNvSpPr>
              <a:spLocks noChangeArrowheads="1"/>
            </p:cNvSpPr>
            <p:nvPr/>
          </p:nvSpPr>
          <p:spPr bwMode="auto">
            <a:xfrm>
              <a:off x="1488" y="1776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03" name="AutoShape 153"/>
            <p:cNvSpPr>
              <a:spLocks noChangeArrowheads="1"/>
            </p:cNvSpPr>
            <p:nvPr/>
          </p:nvSpPr>
          <p:spPr bwMode="auto">
            <a:xfrm>
              <a:off x="1344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04" name="Oval 154"/>
            <p:cNvSpPr>
              <a:spLocks noChangeArrowheads="1"/>
            </p:cNvSpPr>
            <p:nvPr/>
          </p:nvSpPr>
          <p:spPr bwMode="auto">
            <a:xfrm>
              <a:off x="1200" y="1680"/>
              <a:ext cx="720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155"/>
          <p:cNvGrpSpPr>
            <a:grpSpLocks/>
          </p:cNvGrpSpPr>
          <p:nvPr/>
        </p:nvGrpSpPr>
        <p:grpSpPr bwMode="auto">
          <a:xfrm>
            <a:off x="2830792" y="4191000"/>
            <a:ext cx="914400" cy="762000"/>
            <a:chOff x="1200" y="1680"/>
            <a:chExt cx="720" cy="720"/>
          </a:xfrm>
        </p:grpSpPr>
        <p:sp>
          <p:nvSpPr>
            <p:cNvPr id="16587" name="AutoShape 156"/>
            <p:cNvSpPr>
              <a:spLocks noChangeArrowheads="1"/>
            </p:cNvSpPr>
            <p:nvPr/>
          </p:nvSpPr>
          <p:spPr bwMode="auto">
            <a:xfrm>
              <a:off x="1392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8" name="AutoShape 157"/>
            <p:cNvSpPr>
              <a:spLocks noChangeArrowheads="1"/>
            </p:cNvSpPr>
            <p:nvPr/>
          </p:nvSpPr>
          <p:spPr bwMode="auto">
            <a:xfrm>
              <a:off x="1584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9" name="AutoShape 158"/>
            <p:cNvSpPr>
              <a:spLocks noChangeArrowheads="1"/>
            </p:cNvSpPr>
            <p:nvPr/>
          </p:nvSpPr>
          <p:spPr bwMode="auto">
            <a:xfrm>
              <a:off x="1584" y="220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0" name="AutoShape 159"/>
            <p:cNvSpPr>
              <a:spLocks noChangeArrowheads="1"/>
            </p:cNvSpPr>
            <p:nvPr/>
          </p:nvSpPr>
          <p:spPr bwMode="auto">
            <a:xfrm>
              <a:off x="1248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1" name="AutoShape 160"/>
            <p:cNvSpPr>
              <a:spLocks noChangeArrowheads="1"/>
            </p:cNvSpPr>
            <p:nvPr/>
          </p:nvSpPr>
          <p:spPr bwMode="auto">
            <a:xfrm>
              <a:off x="1776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2" name="AutoShape 161"/>
            <p:cNvSpPr>
              <a:spLocks noChangeArrowheads="1"/>
            </p:cNvSpPr>
            <p:nvPr/>
          </p:nvSpPr>
          <p:spPr bwMode="auto">
            <a:xfrm>
              <a:off x="1728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3" name="AutoShape 162"/>
            <p:cNvSpPr>
              <a:spLocks noChangeArrowheads="1"/>
            </p:cNvSpPr>
            <p:nvPr/>
          </p:nvSpPr>
          <p:spPr bwMode="auto">
            <a:xfrm>
              <a:off x="1488" y="1776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4" name="AutoShape 163"/>
            <p:cNvSpPr>
              <a:spLocks noChangeArrowheads="1"/>
            </p:cNvSpPr>
            <p:nvPr/>
          </p:nvSpPr>
          <p:spPr bwMode="auto">
            <a:xfrm>
              <a:off x="1344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95" name="Oval 164"/>
            <p:cNvSpPr>
              <a:spLocks noChangeArrowheads="1"/>
            </p:cNvSpPr>
            <p:nvPr/>
          </p:nvSpPr>
          <p:spPr bwMode="auto">
            <a:xfrm>
              <a:off x="1200" y="1680"/>
              <a:ext cx="720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165"/>
          <p:cNvGrpSpPr>
            <a:grpSpLocks/>
          </p:cNvGrpSpPr>
          <p:nvPr/>
        </p:nvGrpSpPr>
        <p:grpSpPr bwMode="auto">
          <a:xfrm>
            <a:off x="4557992" y="4267200"/>
            <a:ext cx="914400" cy="762000"/>
            <a:chOff x="1200" y="1680"/>
            <a:chExt cx="720" cy="720"/>
          </a:xfrm>
        </p:grpSpPr>
        <p:sp>
          <p:nvSpPr>
            <p:cNvPr id="16578" name="AutoShape 166"/>
            <p:cNvSpPr>
              <a:spLocks noChangeArrowheads="1"/>
            </p:cNvSpPr>
            <p:nvPr/>
          </p:nvSpPr>
          <p:spPr bwMode="auto">
            <a:xfrm>
              <a:off x="1392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79" name="AutoShape 167"/>
            <p:cNvSpPr>
              <a:spLocks noChangeArrowheads="1"/>
            </p:cNvSpPr>
            <p:nvPr/>
          </p:nvSpPr>
          <p:spPr bwMode="auto">
            <a:xfrm>
              <a:off x="1584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0" name="AutoShape 168"/>
            <p:cNvSpPr>
              <a:spLocks noChangeArrowheads="1"/>
            </p:cNvSpPr>
            <p:nvPr/>
          </p:nvSpPr>
          <p:spPr bwMode="auto">
            <a:xfrm>
              <a:off x="1584" y="220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1" name="AutoShape 169"/>
            <p:cNvSpPr>
              <a:spLocks noChangeArrowheads="1"/>
            </p:cNvSpPr>
            <p:nvPr/>
          </p:nvSpPr>
          <p:spPr bwMode="auto">
            <a:xfrm>
              <a:off x="1248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2" name="AutoShape 170"/>
            <p:cNvSpPr>
              <a:spLocks noChangeArrowheads="1"/>
            </p:cNvSpPr>
            <p:nvPr/>
          </p:nvSpPr>
          <p:spPr bwMode="auto">
            <a:xfrm>
              <a:off x="1776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3" name="AutoShape 171"/>
            <p:cNvSpPr>
              <a:spLocks noChangeArrowheads="1"/>
            </p:cNvSpPr>
            <p:nvPr/>
          </p:nvSpPr>
          <p:spPr bwMode="auto">
            <a:xfrm>
              <a:off x="1728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4" name="AutoShape 172"/>
            <p:cNvSpPr>
              <a:spLocks noChangeArrowheads="1"/>
            </p:cNvSpPr>
            <p:nvPr/>
          </p:nvSpPr>
          <p:spPr bwMode="auto">
            <a:xfrm>
              <a:off x="1488" y="1776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5" name="AutoShape 173"/>
            <p:cNvSpPr>
              <a:spLocks noChangeArrowheads="1"/>
            </p:cNvSpPr>
            <p:nvPr/>
          </p:nvSpPr>
          <p:spPr bwMode="auto">
            <a:xfrm>
              <a:off x="1344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86" name="Oval 174"/>
            <p:cNvSpPr>
              <a:spLocks noChangeArrowheads="1"/>
            </p:cNvSpPr>
            <p:nvPr/>
          </p:nvSpPr>
          <p:spPr bwMode="auto">
            <a:xfrm>
              <a:off x="1200" y="1680"/>
              <a:ext cx="720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175"/>
          <p:cNvGrpSpPr>
            <a:grpSpLocks/>
          </p:cNvGrpSpPr>
          <p:nvPr/>
        </p:nvGrpSpPr>
        <p:grpSpPr bwMode="auto">
          <a:xfrm>
            <a:off x="6488392" y="4267200"/>
            <a:ext cx="914400" cy="762000"/>
            <a:chOff x="1200" y="1680"/>
            <a:chExt cx="720" cy="720"/>
          </a:xfrm>
        </p:grpSpPr>
        <p:sp>
          <p:nvSpPr>
            <p:cNvPr id="16569" name="AutoShape 176"/>
            <p:cNvSpPr>
              <a:spLocks noChangeArrowheads="1"/>
            </p:cNvSpPr>
            <p:nvPr/>
          </p:nvSpPr>
          <p:spPr bwMode="auto">
            <a:xfrm>
              <a:off x="1392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70" name="AutoShape 177"/>
            <p:cNvSpPr>
              <a:spLocks noChangeArrowheads="1"/>
            </p:cNvSpPr>
            <p:nvPr/>
          </p:nvSpPr>
          <p:spPr bwMode="auto">
            <a:xfrm>
              <a:off x="1584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71" name="AutoShape 178"/>
            <p:cNvSpPr>
              <a:spLocks noChangeArrowheads="1"/>
            </p:cNvSpPr>
            <p:nvPr/>
          </p:nvSpPr>
          <p:spPr bwMode="auto">
            <a:xfrm>
              <a:off x="1584" y="220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72" name="AutoShape 179"/>
            <p:cNvSpPr>
              <a:spLocks noChangeArrowheads="1"/>
            </p:cNvSpPr>
            <p:nvPr/>
          </p:nvSpPr>
          <p:spPr bwMode="auto">
            <a:xfrm>
              <a:off x="1248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73" name="AutoShape 180"/>
            <p:cNvSpPr>
              <a:spLocks noChangeArrowheads="1"/>
            </p:cNvSpPr>
            <p:nvPr/>
          </p:nvSpPr>
          <p:spPr bwMode="auto">
            <a:xfrm>
              <a:off x="1776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74" name="AutoShape 181"/>
            <p:cNvSpPr>
              <a:spLocks noChangeArrowheads="1"/>
            </p:cNvSpPr>
            <p:nvPr/>
          </p:nvSpPr>
          <p:spPr bwMode="auto">
            <a:xfrm>
              <a:off x="1728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75" name="AutoShape 182"/>
            <p:cNvSpPr>
              <a:spLocks noChangeArrowheads="1"/>
            </p:cNvSpPr>
            <p:nvPr/>
          </p:nvSpPr>
          <p:spPr bwMode="auto">
            <a:xfrm>
              <a:off x="1488" y="1776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76" name="AutoShape 183"/>
            <p:cNvSpPr>
              <a:spLocks noChangeArrowheads="1"/>
            </p:cNvSpPr>
            <p:nvPr/>
          </p:nvSpPr>
          <p:spPr bwMode="auto">
            <a:xfrm>
              <a:off x="1344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77" name="Oval 184"/>
            <p:cNvSpPr>
              <a:spLocks noChangeArrowheads="1"/>
            </p:cNvSpPr>
            <p:nvPr/>
          </p:nvSpPr>
          <p:spPr bwMode="auto">
            <a:xfrm>
              <a:off x="1200" y="1680"/>
              <a:ext cx="720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185"/>
          <p:cNvGrpSpPr>
            <a:grpSpLocks/>
          </p:cNvGrpSpPr>
          <p:nvPr/>
        </p:nvGrpSpPr>
        <p:grpSpPr bwMode="auto">
          <a:xfrm>
            <a:off x="8418792" y="4267200"/>
            <a:ext cx="914400" cy="762000"/>
            <a:chOff x="1200" y="1680"/>
            <a:chExt cx="720" cy="720"/>
          </a:xfrm>
        </p:grpSpPr>
        <p:sp>
          <p:nvSpPr>
            <p:cNvPr id="16560" name="AutoShape 186"/>
            <p:cNvSpPr>
              <a:spLocks noChangeArrowheads="1"/>
            </p:cNvSpPr>
            <p:nvPr/>
          </p:nvSpPr>
          <p:spPr bwMode="auto">
            <a:xfrm>
              <a:off x="1392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61" name="AutoShape 187"/>
            <p:cNvSpPr>
              <a:spLocks noChangeArrowheads="1"/>
            </p:cNvSpPr>
            <p:nvPr/>
          </p:nvSpPr>
          <p:spPr bwMode="auto">
            <a:xfrm>
              <a:off x="1584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62" name="AutoShape 188"/>
            <p:cNvSpPr>
              <a:spLocks noChangeArrowheads="1"/>
            </p:cNvSpPr>
            <p:nvPr/>
          </p:nvSpPr>
          <p:spPr bwMode="auto">
            <a:xfrm>
              <a:off x="1584" y="220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63" name="AutoShape 189"/>
            <p:cNvSpPr>
              <a:spLocks noChangeArrowheads="1"/>
            </p:cNvSpPr>
            <p:nvPr/>
          </p:nvSpPr>
          <p:spPr bwMode="auto">
            <a:xfrm>
              <a:off x="1248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64" name="AutoShape 190"/>
            <p:cNvSpPr>
              <a:spLocks noChangeArrowheads="1"/>
            </p:cNvSpPr>
            <p:nvPr/>
          </p:nvSpPr>
          <p:spPr bwMode="auto">
            <a:xfrm>
              <a:off x="1776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65" name="AutoShape 191"/>
            <p:cNvSpPr>
              <a:spLocks noChangeArrowheads="1"/>
            </p:cNvSpPr>
            <p:nvPr/>
          </p:nvSpPr>
          <p:spPr bwMode="auto">
            <a:xfrm>
              <a:off x="1728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66" name="AutoShape 192"/>
            <p:cNvSpPr>
              <a:spLocks noChangeArrowheads="1"/>
            </p:cNvSpPr>
            <p:nvPr/>
          </p:nvSpPr>
          <p:spPr bwMode="auto">
            <a:xfrm>
              <a:off x="1488" y="1776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67" name="AutoShape 193"/>
            <p:cNvSpPr>
              <a:spLocks noChangeArrowheads="1"/>
            </p:cNvSpPr>
            <p:nvPr/>
          </p:nvSpPr>
          <p:spPr bwMode="auto">
            <a:xfrm>
              <a:off x="1344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68" name="Oval 194"/>
            <p:cNvSpPr>
              <a:spLocks noChangeArrowheads="1"/>
            </p:cNvSpPr>
            <p:nvPr/>
          </p:nvSpPr>
          <p:spPr bwMode="auto">
            <a:xfrm>
              <a:off x="1200" y="1680"/>
              <a:ext cx="720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195"/>
          <p:cNvGrpSpPr>
            <a:grpSpLocks/>
          </p:cNvGrpSpPr>
          <p:nvPr/>
        </p:nvGrpSpPr>
        <p:grpSpPr bwMode="auto">
          <a:xfrm>
            <a:off x="6488392" y="3276600"/>
            <a:ext cx="914400" cy="762000"/>
            <a:chOff x="1200" y="1680"/>
            <a:chExt cx="720" cy="720"/>
          </a:xfrm>
        </p:grpSpPr>
        <p:sp>
          <p:nvSpPr>
            <p:cNvPr id="16551" name="AutoShape 196"/>
            <p:cNvSpPr>
              <a:spLocks noChangeArrowheads="1"/>
            </p:cNvSpPr>
            <p:nvPr/>
          </p:nvSpPr>
          <p:spPr bwMode="auto">
            <a:xfrm>
              <a:off x="1392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52" name="AutoShape 197"/>
            <p:cNvSpPr>
              <a:spLocks noChangeArrowheads="1"/>
            </p:cNvSpPr>
            <p:nvPr/>
          </p:nvSpPr>
          <p:spPr bwMode="auto">
            <a:xfrm>
              <a:off x="1584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53" name="AutoShape 198"/>
            <p:cNvSpPr>
              <a:spLocks noChangeArrowheads="1"/>
            </p:cNvSpPr>
            <p:nvPr/>
          </p:nvSpPr>
          <p:spPr bwMode="auto">
            <a:xfrm>
              <a:off x="1584" y="220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54" name="AutoShape 199"/>
            <p:cNvSpPr>
              <a:spLocks noChangeArrowheads="1"/>
            </p:cNvSpPr>
            <p:nvPr/>
          </p:nvSpPr>
          <p:spPr bwMode="auto">
            <a:xfrm>
              <a:off x="1248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55" name="AutoShape 200"/>
            <p:cNvSpPr>
              <a:spLocks noChangeArrowheads="1"/>
            </p:cNvSpPr>
            <p:nvPr/>
          </p:nvSpPr>
          <p:spPr bwMode="auto">
            <a:xfrm>
              <a:off x="1776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56" name="AutoShape 201"/>
            <p:cNvSpPr>
              <a:spLocks noChangeArrowheads="1"/>
            </p:cNvSpPr>
            <p:nvPr/>
          </p:nvSpPr>
          <p:spPr bwMode="auto">
            <a:xfrm>
              <a:off x="1728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57" name="AutoShape 202"/>
            <p:cNvSpPr>
              <a:spLocks noChangeArrowheads="1"/>
            </p:cNvSpPr>
            <p:nvPr/>
          </p:nvSpPr>
          <p:spPr bwMode="auto">
            <a:xfrm>
              <a:off x="1488" y="1776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58" name="AutoShape 203"/>
            <p:cNvSpPr>
              <a:spLocks noChangeArrowheads="1"/>
            </p:cNvSpPr>
            <p:nvPr/>
          </p:nvSpPr>
          <p:spPr bwMode="auto">
            <a:xfrm>
              <a:off x="1344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59" name="Oval 204"/>
            <p:cNvSpPr>
              <a:spLocks noChangeArrowheads="1"/>
            </p:cNvSpPr>
            <p:nvPr/>
          </p:nvSpPr>
          <p:spPr bwMode="auto">
            <a:xfrm>
              <a:off x="1200" y="1680"/>
              <a:ext cx="720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229"/>
          <p:cNvGrpSpPr>
            <a:grpSpLocks/>
          </p:cNvGrpSpPr>
          <p:nvPr/>
        </p:nvGrpSpPr>
        <p:grpSpPr bwMode="auto">
          <a:xfrm>
            <a:off x="6386792" y="1600200"/>
            <a:ext cx="1016000" cy="685800"/>
            <a:chOff x="1152" y="2496"/>
            <a:chExt cx="480" cy="432"/>
          </a:xfrm>
        </p:grpSpPr>
        <p:sp>
          <p:nvSpPr>
            <p:cNvPr id="16540" name="AutoShape 230"/>
            <p:cNvSpPr>
              <a:spLocks noChangeArrowheads="1"/>
            </p:cNvSpPr>
            <p:nvPr/>
          </p:nvSpPr>
          <p:spPr bwMode="auto">
            <a:xfrm>
              <a:off x="1344" y="2592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231"/>
            <p:cNvGrpSpPr>
              <a:grpSpLocks/>
            </p:cNvGrpSpPr>
            <p:nvPr/>
          </p:nvGrpSpPr>
          <p:grpSpPr bwMode="auto">
            <a:xfrm>
              <a:off x="1152" y="2496"/>
              <a:ext cx="480" cy="432"/>
              <a:chOff x="2448" y="2160"/>
              <a:chExt cx="480" cy="624"/>
            </a:xfrm>
          </p:grpSpPr>
          <p:sp>
            <p:nvSpPr>
              <p:cNvPr id="16542" name="AutoShape 232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43" name="AutoShape 233"/>
              <p:cNvSpPr>
                <a:spLocks noChangeArrowheads="1"/>
              </p:cNvSpPr>
              <p:nvPr/>
            </p:nvSpPr>
            <p:spPr bwMode="auto">
              <a:xfrm>
                <a:off x="2544" y="2496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44" name="AutoShape 234"/>
              <p:cNvSpPr>
                <a:spLocks noChangeArrowheads="1"/>
              </p:cNvSpPr>
              <p:nvPr/>
            </p:nvSpPr>
            <p:spPr bwMode="auto">
              <a:xfrm>
                <a:off x="278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45" name="AutoShape 235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46" name="AutoShape 236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47" name="AutoShape 237"/>
              <p:cNvSpPr>
                <a:spLocks noChangeArrowheads="1"/>
              </p:cNvSpPr>
              <p:nvPr/>
            </p:nvSpPr>
            <p:spPr bwMode="auto">
              <a:xfrm>
                <a:off x="2640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48" name="AutoShape 238"/>
              <p:cNvSpPr>
                <a:spLocks noChangeArrowheads="1"/>
              </p:cNvSpPr>
              <p:nvPr/>
            </p:nvSpPr>
            <p:spPr bwMode="auto">
              <a:xfrm>
                <a:off x="2736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49" name="AutoShape 239"/>
              <p:cNvSpPr>
                <a:spLocks noChangeArrowheads="1"/>
              </p:cNvSpPr>
              <p:nvPr/>
            </p:nvSpPr>
            <p:spPr bwMode="auto">
              <a:xfrm>
                <a:off x="2592" y="240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50" name="Oval 240"/>
              <p:cNvSpPr>
                <a:spLocks noChangeArrowheads="1"/>
              </p:cNvSpPr>
              <p:nvPr/>
            </p:nvSpPr>
            <p:spPr bwMode="auto">
              <a:xfrm>
                <a:off x="2448" y="2160"/>
                <a:ext cx="480" cy="62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" name="Group 241"/>
          <p:cNvGrpSpPr>
            <a:grpSpLocks/>
          </p:cNvGrpSpPr>
          <p:nvPr/>
        </p:nvGrpSpPr>
        <p:grpSpPr bwMode="auto">
          <a:xfrm>
            <a:off x="4456392" y="1600200"/>
            <a:ext cx="1016000" cy="685800"/>
            <a:chOff x="1152" y="2496"/>
            <a:chExt cx="480" cy="432"/>
          </a:xfrm>
        </p:grpSpPr>
        <p:sp>
          <p:nvSpPr>
            <p:cNvPr id="16529" name="AutoShape 242"/>
            <p:cNvSpPr>
              <a:spLocks noChangeArrowheads="1"/>
            </p:cNvSpPr>
            <p:nvPr/>
          </p:nvSpPr>
          <p:spPr bwMode="auto">
            <a:xfrm>
              <a:off x="1344" y="2592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" name="Group 243"/>
            <p:cNvGrpSpPr>
              <a:grpSpLocks/>
            </p:cNvGrpSpPr>
            <p:nvPr/>
          </p:nvGrpSpPr>
          <p:grpSpPr bwMode="auto">
            <a:xfrm>
              <a:off x="1152" y="2496"/>
              <a:ext cx="480" cy="432"/>
              <a:chOff x="2448" y="2160"/>
              <a:chExt cx="480" cy="624"/>
            </a:xfrm>
          </p:grpSpPr>
          <p:sp>
            <p:nvSpPr>
              <p:cNvPr id="16531" name="AutoShape 244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32" name="AutoShape 245"/>
              <p:cNvSpPr>
                <a:spLocks noChangeArrowheads="1"/>
              </p:cNvSpPr>
              <p:nvPr/>
            </p:nvSpPr>
            <p:spPr bwMode="auto">
              <a:xfrm>
                <a:off x="2544" y="2496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33" name="AutoShape 246"/>
              <p:cNvSpPr>
                <a:spLocks noChangeArrowheads="1"/>
              </p:cNvSpPr>
              <p:nvPr/>
            </p:nvSpPr>
            <p:spPr bwMode="auto">
              <a:xfrm>
                <a:off x="278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34" name="AutoShape 247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35" name="AutoShape 248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36" name="AutoShape 249"/>
              <p:cNvSpPr>
                <a:spLocks noChangeArrowheads="1"/>
              </p:cNvSpPr>
              <p:nvPr/>
            </p:nvSpPr>
            <p:spPr bwMode="auto">
              <a:xfrm>
                <a:off x="2640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37" name="AutoShape 250"/>
              <p:cNvSpPr>
                <a:spLocks noChangeArrowheads="1"/>
              </p:cNvSpPr>
              <p:nvPr/>
            </p:nvSpPr>
            <p:spPr bwMode="auto">
              <a:xfrm>
                <a:off x="2736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38" name="AutoShape 251"/>
              <p:cNvSpPr>
                <a:spLocks noChangeArrowheads="1"/>
              </p:cNvSpPr>
              <p:nvPr/>
            </p:nvSpPr>
            <p:spPr bwMode="auto">
              <a:xfrm>
                <a:off x="2592" y="240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39" name="Oval 252"/>
              <p:cNvSpPr>
                <a:spLocks noChangeArrowheads="1"/>
              </p:cNvSpPr>
              <p:nvPr/>
            </p:nvSpPr>
            <p:spPr bwMode="auto">
              <a:xfrm>
                <a:off x="2448" y="2160"/>
                <a:ext cx="480" cy="62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7" name="Group 253"/>
          <p:cNvGrpSpPr>
            <a:grpSpLocks/>
          </p:cNvGrpSpPr>
          <p:nvPr/>
        </p:nvGrpSpPr>
        <p:grpSpPr bwMode="auto">
          <a:xfrm>
            <a:off x="6386792" y="2438400"/>
            <a:ext cx="1016000" cy="609600"/>
            <a:chOff x="1152" y="2496"/>
            <a:chExt cx="480" cy="432"/>
          </a:xfrm>
        </p:grpSpPr>
        <p:sp>
          <p:nvSpPr>
            <p:cNvPr id="16518" name="AutoShape 254"/>
            <p:cNvSpPr>
              <a:spLocks noChangeArrowheads="1"/>
            </p:cNvSpPr>
            <p:nvPr/>
          </p:nvSpPr>
          <p:spPr bwMode="auto">
            <a:xfrm>
              <a:off x="1344" y="2592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8" name="Group 255"/>
            <p:cNvGrpSpPr>
              <a:grpSpLocks/>
            </p:cNvGrpSpPr>
            <p:nvPr/>
          </p:nvGrpSpPr>
          <p:grpSpPr bwMode="auto">
            <a:xfrm>
              <a:off x="1152" y="2496"/>
              <a:ext cx="480" cy="432"/>
              <a:chOff x="2448" y="2160"/>
              <a:chExt cx="480" cy="624"/>
            </a:xfrm>
          </p:grpSpPr>
          <p:sp>
            <p:nvSpPr>
              <p:cNvPr id="16520" name="AutoShape 256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1" name="AutoShape 257"/>
              <p:cNvSpPr>
                <a:spLocks noChangeArrowheads="1"/>
              </p:cNvSpPr>
              <p:nvPr/>
            </p:nvSpPr>
            <p:spPr bwMode="auto">
              <a:xfrm>
                <a:off x="2544" y="2496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2" name="AutoShape 258"/>
              <p:cNvSpPr>
                <a:spLocks noChangeArrowheads="1"/>
              </p:cNvSpPr>
              <p:nvPr/>
            </p:nvSpPr>
            <p:spPr bwMode="auto">
              <a:xfrm>
                <a:off x="278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3" name="AutoShape 259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4" name="AutoShape 260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5" name="AutoShape 261"/>
              <p:cNvSpPr>
                <a:spLocks noChangeArrowheads="1"/>
              </p:cNvSpPr>
              <p:nvPr/>
            </p:nvSpPr>
            <p:spPr bwMode="auto">
              <a:xfrm>
                <a:off x="2640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6" name="AutoShape 262"/>
              <p:cNvSpPr>
                <a:spLocks noChangeArrowheads="1"/>
              </p:cNvSpPr>
              <p:nvPr/>
            </p:nvSpPr>
            <p:spPr bwMode="auto">
              <a:xfrm>
                <a:off x="2736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7" name="AutoShape 263"/>
              <p:cNvSpPr>
                <a:spLocks noChangeArrowheads="1"/>
              </p:cNvSpPr>
              <p:nvPr/>
            </p:nvSpPr>
            <p:spPr bwMode="auto">
              <a:xfrm>
                <a:off x="2592" y="240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28" name="Oval 264"/>
              <p:cNvSpPr>
                <a:spLocks noChangeArrowheads="1"/>
              </p:cNvSpPr>
              <p:nvPr/>
            </p:nvSpPr>
            <p:spPr bwMode="auto">
              <a:xfrm>
                <a:off x="2448" y="2160"/>
                <a:ext cx="480" cy="62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9" name="Group 265"/>
          <p:cNvGrpSpPr>
            <a:grpSpLocks/>
          </p:cNvGrpSpPr>
          <p:nvPr/>
        </p:nvGrpSpPr>
        <p:grpSpPr bwMode="auto">
          <a:xfrm>
            <a:off x="8317192" y="2438400"/>
            <a:ext cx="1016000" cy="609600"/>
            <a:chOff x="1152" y="2496"/>
            <a:chExt cx="480" cy="432"/>
          </a:xfrm>
        </p:grpSpPr>
        <p:sp>
          <p:nvSpPr>
            <p:cNvPr id="16507" name="AutoShape 266"/>
            <p:cNvSpPr>
              <a:spLocks noChangeArrowheads="1"/>
            </p:cNvSpPr>
            <p:nvPr/>
          </p:nvSpPr>
          <p:spPr bwMode="auto">
            <a:xfrm>
              <a:off x="1344" y="2592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" name="Group 267"/>
            <p:cNvGrpSpPr>
              <a:grpSpLocks/>
            </p:cNvGrpSpPr>
            <p:nvPr/>
          </p:nvGrpSpPr>
          <p:grpSpPr bwMode="auto">
            <a:xfrm>
              <a:off x="1152" y="2496"/>
              <a:ext cx="480" cy="432"/>
              <a:chOff x="2448" y="2160"/>
              <a:chExt cx="480" cy="624"/>
            </a:xfrm>
          </p:grpSpPr>
          <p:sp>
            <p:nvSpPr>
              <p:cNvPr id="16509" name="AutoShape 268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0" name="AutoShape 269"/>
              <p:cNvSpPr>
                <a:spLocks noChangeArrowheads="1"/>
              </p:cNvSpPr>
              <p:nvPr/>
            </p:nvSpPr>
            <p:spPr bwMode="auto">
              <a:xfrm>
                <a:off x="2544" y="2496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1" name="AutoShape 270"/>
              <p:cNvSpPr>
                <a:spLocks noChangeArrowheads="1"/>
              </p:cNvSpPr>
              <p:nvPr/>
            </p:nvSpPr>
            <p:spPr bwMode="auto">
              <a:xfrm>
                <a:off x="278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2" name="AutoShape 271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3" name="AutoShape 272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4" name="AutoShape 273"/>
              <p:cNvSpPr>
                <a:spLocks noChangeArrowheads="1"/>
              </p:cNvSpPr>
              <p:nvPr/>
            </p:nvSpPr>
            <p:spPr bwMode="auto">
              <a:xfrm>
                <a:off x="2640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5" name="AutoShape 274"/>
              <p:cNvSpPr>
                <a:spLocks noChangeArrowheads="1"/>
              </p:cNvSpPr>
              <p:nvPr/>
            </p:nvSpPr>
            <p:spPr bwMode="auto">
              <a:xfrm>
                <a:off x="2736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6" name="AutoShape 275"/>
              <p:cNvSpPr>
                <a:spLocks noChangeArrowheads="1"/>
              </p:cNvSpPr>
              <p:nvPr/>
            </p:nvSpPr>
            <p:spPr bwMode="auto">
              <a:xfrm>
                <a:off x="2592" y="240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17" name="Oval 276"/>
              <p:cNvSpPr>
                <a:spLocks noChangeArrowheads="1"/>
              </p:cNvSpPr>
              <p:nvPr/>
            </p:nvSpPr>
            <p:spPr bwMode="auto">
              <a:xfrm>
                <a:off x="2448" y="2160"/>
                <a:ext cx="480" cy="62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" name="Group 277"/>
          <p:cNvGrpSpPr>
            <a:grpSpLocks/>
          </p:cNvGrpSpPr>
          <p:nvPr/>
        </p:nvGrpSpPr>
        <p:grpSpPr bwMode="auto">
          <a:xfrm>
            <a:off x="8317192" y="3352800"/>
            <a:ext cx="1016000" cy="685800"/>
            <a:chOff x="1152" y="2496"/>
            <a:chExt cx="480" cy="432"/>
          </a:xfrm>
        </p:grpSpPr>
        <p:sp>
          <p:nvSpPr>
            <p:cNvPr id="16496" name="AutoShape 278"/>
            <p:cNvSpPr>
              <a:spLocks noChangeArrowheads="1"/>
            </p:cNvSpPr>
            <p:nvPr/>
          </p:nvSpPr>
          <p:spPr bwMode="auto">
            <a:xfrm>
              <a:off x="1344" y="2592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2" name="Group 279"/>
            <p:cNvGrpSpPr>
              <a:grpSpLocks/>
            </p:cNvGrpSpPr>
            <p:nvPr/>
          </p:nvGrpSpPr>
          <p:grpSpPr bwMode="auto">
            <a:xfrm>
              <a:off x="1152" y="2496"/>
              <a:ext cx="480" cy="432"/>
              <a:chOff x="2448" y="2160"/>
              <a:chExt cx="480" cy="624"/>
            </a:xfrm>
          </p:grpSpPr>
          <p:sp>
            <p:nvSpPr>
              <p:cNvPr id="16498" name="AutoShape 280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9" name="AutoShape 281"/>
              <p:cNvSpPr>
                <a:spLocks noChangeArrowheads="1"/>
              </p:cNvSpPr>
              <p:nvPr/>
            </p:nvSpPr>
            <p:spPr bwMode="auto">
              <a:xfrm>
                <a:off x="2544" y="2496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0" name="AutoShape 282"/>
              <p:cNvSpPr>
                <a:spLocks noChangeArrowheads="1"/>
              </p:cNvSpPr>
              <p:nvPr/>
            </p:nvSpPr>
            <p:spPr bwMode="auto">
              <a:xfrm>
                <a:off x="278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1" name="AutoShape 283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2" name="AutoShape 284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3" name="AutoShape 285"/>
              <p:cNvSpPr>
                <a:spLocks noChangeArrowheads="1"/>
              </p:cNvSpPr>
              <p:nvPr/>
            </p:nvSpPr>
            <p:spPr bwMode="auto">
              <a:xfrm>
                <a:off x="2640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4" name="AutoShape 286"/>
              <p:cNvSpPr>
                <a:spLocks noChangeArrowheads="1"/>
              </p:cNvSpPr>
              <p:nvPr/>
            </p:nvSpPr>
            <p:spPr bwMode="auto">
              <a:xfrm>
                <a:off x="2736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5" name="AutoShape 287"/>
              <p:cNvSpPr>
                <a:spLocks noChangeArrowheads="1"/>
              </p:cNvSpPr>
              <p:nvPr/>
            </p:nvSpPr>
            <p:spPr bwMode="auto">
              <a:xfrm>
                <a:off x="2592" y="240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06" name="Oval 288"/>
              <p:cNvSpPr>
                <a:spLocks noChangeArrowheads="1"/>
              </p:cNvSpPr>
              <p:nvPr/>
            </p:nvSpPr>
            <p:spPr bwMode="auto">
              <a:xfrm>
                <a:off x="2448" y="2160"/>
                <a:ext cx="480" cy="62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3" name="Group 289"/>
          <p:cNvGrpSpPr>
            <a:grpSpLocks/>
          </p:cNvGrpSpPr>
          <p:nvPr/>
        </p:nvGrpSpPr>
        <p:grpSpPr bwMode="auto">
          <a:xfrm>
            <a:off x="4557992" y="3352800"/>
            <a:ext cx="1016000" cy="685800"/>
            <a:chOff x="1152" y="2496"/>
            <a:chExt cx="480" cy="432"/>
          </a:xfrm>
        </p:grpSpPr>
        <p:sp>
          <p:nvSpPr>
            <p:cNvPr id="16485" name="AutoShape 290"/>
            <p:cNvSpPr>
              <a:spLocks noChangeArrowheads="1"/>
            </p:cNvSpPr>
            <p:nvPr/>
          </p:nvSpPr>
          <p:spPr bwMode="auto">
            <a:xfrm>
              <a:off x="1344" y="2592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" name="Group 291"/>
            <p:cNvGrpSpPr>
              <a:grpSpLocks/>
            </p:cNvGrpSpPr>
            <p:nvPr/>
          </p:nvGrpSpPr>
          <p:grpSpPr bwMode="auto">
            <a:xfrm>
              <a:off x="1152" y="2496"/>
              <a:ext cx="480" cy="432"/>
              <a:chOff x="2448" y="2160"/>
              <a:chExt cx="480" cy="624"/>
            </a:xfrm>
          </p:grpSpPr>
          <p:sp>
            <p:nvSpPr>
              <p:cNvPr id="16487" name="AutoShape 292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8" name="AutoShape 293"/>
              <p:cNvSpPr>
                <a:spLocks noChangeArrowheads="1"/>
              </p:cNvSpPr>
              <p:nvPr/>
            </p:nvSpPr>
            <p:spPr bwMode="auto">
              <a:xfrm>
                <a:off x="2544" y="2496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89" name="AutoShape 294"/>
              <p:cNvSpPr>
                <a:spLocks noChangeArrowheads="1"/>
              </p:cNvSpPr>
              <p:nvPr/>
            </p:nvSpPr>
            <p:spPr bwMode="auto">
              <a:xfrm>
                <a:off x="278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0" name="AutoShape 295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1" name="AutoShape 296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2" name="AutoShape 297"/>
              <p:cNvSpPr>
                <a:spLocks noChangeArrowheads="1"/>
              </p:cNvSpPr>
              <p:nvPr/>
            </p:nvSpPr>
            <p:spPr bwMode="auto">
              <a:xfrm>
                <a:off x="2640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3" name="AutoShape 298"/>
              <p:cNvSpPr>
                <a:spLocks noChangeArrowheads="1"/>
              </p:cNvSpPr>
              <p:nvPr/>
            </p:nvSpPr>
            <p:spPr bwMode="auto">
              <a:xfrm>
                <a:off x="2736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4" name="AutoShape 299"/>
              <p:cNvSpPr>
                <a:spLocks noChangeArrowheads="1"/>
              </p:cNvSpPr>
              <p:nvPr/>
            </p:nvSpPr>
            <p:spPr bwMode="auto">
              <a:xfrm>
                <a:off x="2592" y="240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95" name="Oval 300"/>
              <p:cNvSpPr>
                <a:spLocks noChangeArrowheads="1"/>
              </p:cNvSpPr>
              <p:nvPr/>
            </p:nvSpPr>
            <p:spPr bwMode="auto">
              <a:xfrm>
                <a:off x="2448" y="2160"/>
                <a:ext cx="480" cy="62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9454" name="Rectangle 302"/>
          <p:cNvSpPr>
            <a:spLocks noChangeArrowheads="1"/>
          </p:cNvSpPr>
          <p:nvPr/>
        </p:nvSpPr>
        <p:spPr bwMode="auto">
          <a:xfrm>
            <a:off x="184764" y="5116514"/>
            <a:ext cx="11379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just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 - Ở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người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mấy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nhóm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máu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?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Đó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nhóm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máu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nào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  <a:p>
            <a:pPr marL="609600" indent="-609600" algn="just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US" sz="40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9455" name="Rectangle 303"/>
          <p:cNvSpPr>
            <a:spLocks noChangeArrowheads="1"/>
          </p:cNvSpPr>
          <p:nvPr/>
        </p:nvSpPr>
        <p:spPr bwMode="auto">
          <a:xfrm>
            <a:off x="798792" y="5410200"/>
            <a:ext cx="1076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b="1" dirty="0">
                <a:latin typeface="Times New Roman" pitchFamily="18" charset="0"/>
              </a:rPr>
              <a:t>Ở </a:t>
            </a:r>
            <a:r>
              <a:rPr lang="en-US" sz="4000" b="1" dirty="0" err="1">
                <a:latin typeface="Times New Roman" pitchFamily="18" charset="0"/>
              </a:rPr>
              <a:t>người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có</a:t>
            </a:r>
            <a:r>
              <a:rPr lang="en-US" sz="4000" b="1" dirty="0">
                <a:latin typeface="Times New Roman" pitchFamily="18" charset="0"/>
              </a:rPr>
              <a:t> 4 </a:t>
            </a:r>
            <a:r>
              <a:rPr lang="en-US" sz="4000" b="1" dirty="0" err="1">
                <a:latin typeface="Times New Roman" pitchFamily="18" charset="0"/>
              </a:rPr>
              <a:t>nhóm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máu</a:t>
            </a:r>
            <a:r>
              <a:rPr lang="en-US" sz="4000" b="1" dirty="0">
                <a:latin typeface="Times New Roman" pitchFamily="18" charset="0"/>
              </a:rPr>
              <a:t>: A, </a:t>
            </a:r>
            <a:r>
              <a:rPr lang="en-US" sz="4000" b="1" dirty="0" smtClean="0">
                <a:latin typeface="Times New Roman" pitchFamily="18" charset="0"/>
              </a:rPr>
              <a:t>B</a:t>
            </a:r>
            <a:r>
              <a:rPr lang="en-US" sz="4000" b="1" dirty="0">
                <a:latin typeface="Times New Roman" pitchFamily="18" charset="0"/>
              </a:rPr>
              <a:t>, AB, O</a:t>
            </a:r>
          </a:p>
        </p:txBody>
      </p:sp>
      <p:sp>
        <p:nvSpPr>
          <p:cNvPr id="49456" name="Rectangle 304"/>
          <p:cNvSpPr>
            <a:spLocks noChangeArrowheads="1"/>
          </p:cNvSpPr>
          <p:nvPr/>
        </p:nvSpPr>
        <p:spPr bwMode="auto">
          <a:xfrm>
            <a:off x="595592" y="5367331"/>
            <a:ext cx="10972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Hồng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cầu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loại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</a:rPr>
              <a:t>kháng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nguyên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nào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49457" name="Rectangle 305"/>
          <p:cNvSpPr>
            <a:spLocks noChangeArrowheads="1"/>
          </p:cNvSpPr>
          <p:nvPr/>
        </p:nvSpPr>
        <p:spPr bwMode="auto">
          <a:xfrm>
            <a:off x="798792" y="5438014"/>
            <a:ext cx="1107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400" dirty="0" err="1">
                <a:latin typeface="Times New Roman" pitchFamily="18" charset="0"/>
              </a:rPr>
              <a:t>Hồng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cầu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có</a:t>
            </a:r>
            <a:r>
              <a:rPr lang="en-US" sz="4400" dirty="0">
                <a:latin typeface="Times New Roman" pitchFamily="18" charset="0"/>
              </a:rPr>
              <a:t> 2 </a:t>
            </a:r>
            <a:r>
              <a:rPr lang="en-US" sz="4400" dirty="0" err="1">
                <a:latin typeface="Times New Roman" pitchFamily="18" charset="0"/>
              </a:rPr>
              <a:t>loại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</a:rPr>
              <a:t>kháng</a:t>
            </a:r>
            <a:r>
              <a:rPr lang="en-US" sz="4400" dirty="0">
                <a:latin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</a:rPr>
              <a:t>nguyên</a:t>
            </a:r>
            <a:r>
              <a:rPr lang="en-US" sz="4400" dirty="0" smtClean="0">
                <a:latin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</a:rPr>
              <a:t>là</a:t>
            </a:r>
            <a:r>
              <a:rPr lang="en-US" sz="4400" dirty="0">
                <a:latin typeface="Times New Roman" pitchFamily="18" charset="0"/>
              </a:rPr>
              <a:t> : A </a:t>
            </a:r>
            <a:r>
              <a:rPr lang="en-US" sz="4400" dirty="0" err="1">
                <a:latin typeface="Times New Roman" pitchFamily="18" charset="0"/>
              </a:rPr>
              <a:t>và</a:t>
            </a:r>
            <a:r>
              <a:rPr lang="en-US" sz="4400" dirty="0">
                <a:latin typeface="Times New Roman" pitchFamily="18" charset="0"/>
              </a:rPr>
              <a:t> B</a:t>
            </a:r>
          </a:p>
        </p:txBody>
      </p:sp>
      <p:sp>
        <p:nvSpPr>
          <p:cNvPr id="49458" name="Rectangle 306"/>
          <p:cNvSpPr>
            <a:spLocks noChangeArrowheads="1"/>
          </p:cNvSpPr>
          <p:nvPr/>
        </p:nvSpPr>
        <p:spPr bwMode="auto">
          <a:xfrm>
            <a:off x="784380" y="4749615"/>
            <a:ext cx="10871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4000" dirty="0" err="1">
                <a:solidFill>
                  <a:srgbClr val="990000"/>
                </a:solidFill>
                <a:latin typeface="Times New Roman" pitchFamily="18" charset="0"/>
              </a:rPr>
              <a:t>Huyết</a:t>
            </a:r>
            <a:r>
              <a:rPr lang="en-US" sz="4000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990000"/>
                </a:solidFill>
                <a:latin typeface="Times New Roman" pitchFamily="18" charset="0"/>
              </a:rPr>
              <a:t>tương</a:t>
            </a:r>
            <a:r>
              <a:rPr lang="en-US" sz="4000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990000"/>
                </a:solidFill>
                <a:latin typeface="Times New Roman" pitchFamily="18" charset="0"/>
              </a:rPr>
              <a:t>có</a:t>
            </a:r>
            <a:r>
              <a:rPr lang="en-US" sz="4000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990000"/>
                </a:solidFill>
                <a:latin typeface="Times New Roman" pitchFamily="18" charset="0"/>
              </a:rPr>
              <a:t>những</a:t>
            </a:r>
            <a:r>
              <a:rPr lang="en-US" sz="4000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990000"/>
                </a:solidFill>
                <a:latin typeface="Times New Roman" pitchFamily="18" charset="0"/>
              </a:rPr>
              <a:t>loại</a:t>
            </a:r>
            <a:r>
              <a:rPr lang="en-US" sz="4000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990000"/>
                </a:solidFill>
                <a:latin typeface="Times New Roman" pitchFamily="18" charset="0"/>
              </a:rPr>
              <a:t>kháng</a:t>
            </a:r>
            <a:r>
              <a:rPr lang="en-US" sz="4000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990000"/>
                </a:solidFill>
                <a:latin typeface="Times New Roman" pitchFamily="18" charset="0"/>
              </a:rPr>
              <a:t>thể</a:t>
            </a:r>
            <a:r>
              <a:rPr lang="en-US" sz="4000" dirty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990000"/>
                </a:solidFill>
                <a:latin typeface="Times New Roman" pitchFamily="18" charset="0"/>
              </a:rPr>
              <a:t>nào</a:t>
            </a:r>
            <a:r>
              <a:rPr lang="en-US" sz="4000" dirty="0">
                <a:solidFill>
                  <a:srgbClr val="99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49459" name="Rectangle 307"/>
          <p:cNvSpPr>
            <a:spLocks noChangeArrowheads="1"/>
          </p:cNvSpPr>
          <p:nvPr/>
        </p:nvSpPr>
        <p:spPr bwMode="auto">
          <a:xfrm>
            <a:off x="697192" y="6172200"/>
            <a:ext cx="1137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>
              <a:latin typeface="Times New Roman" pitchFamily="18" charset="0"/>
            </a:endParaRPr>
          </a:p>
        </p:txBody>
      </p:sp>
      <p:sp>
        <p:nvSpPr>
          <p:cNvPr id="49461" name="Text Box 309"/>
          <p:cNvSpPr txBox="1">
            <a:spLocks noChangeArrowheads="1"/>
          </p:cNvSpPr>
          <p:nvPr/>
        </p:nvSpPr>
        <p:spPr bwMode="auto">
          <a:xfrm>
            <a:off x="581180" y="5158824"/>
            <a:ext cx="112776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latin typeface="Times New Roman" pitchFamily="18" charset="0"/>
              </a:rPr>
              <a:t>Huyết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tương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có</a:t>
            </a:r>
            <a:r>
              <a:rPr lang="en-US" sz="3600" dirty="0">
                <a:latin typeface="Times New Roman" pitchFamily="18" charset="0"/>
              </a:rPr>
              <a:t> 2 </a:t>
            </a:r>
            <a:r>
              <a:rPr lang="en-US" sz="3600" dirty="0" err="1">
                <a:latin typeface="Times New Roman" pitchFamily="18" charset="0"/>
              </a:rPr>
              <a:t>loại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kháng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thể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 (</a:t>
            </a:r>
            <a:r>
              <a:rPr lang="en-US" sz="3600" dirty="0" err="1">
                <a:latin typeface="Times New Roman" pitchFamily="18" charset="0"/>
                <a:sym typeface="Symbol" pitchFamily="18" charset="2"/>
              </a:rPr>
              <a:t>gây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600" dirty="0" err="1">
                <a:latin typeface="Times New Roman" pitchFamily="18" charset="0"/>
                <a:sym typeface="Symbol" pitchFamily="18" charset="2"/>
              </a:rPr>
              <a:t>kết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600" dirty="0" err="1">
                <a:latin typeface="Times New Roman" pitchFamily="18" charset="0"/>
                <a:sym typeface="Symbol" pitchFamily="18" charset="2"/>
              </a:rPr>
              <a:t>dính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 A) </a:t>
            </a:r>
            <a:r>
              <a:rPr lang="en-US" sz="3600" dirty="0" err="1">
                <a:latin typeface="Times New Roman" pitchFamily="18" charset="0"/>
                <a:sym typeface="Symbol" pitchFamily="18" charset="2"/>
              </a:rPr>
              <a:t>và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  (</a:t>
            </a:r>
            <a:r>
              <a:rPr lang="en-US" sz="3600" dirty="0" err="1">
                <a:latin typeface="Times New Roman" pitchFamily="18" charset="0"/>
                <a:sym typeface="Symbol" pitchFamily="18" charset="2"/>
              </a:rPr>
              <a:t>gây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600" dirty="0" err="1">
                <a:latin typeface="Times New Roman" pitchFamily="18" charset="0"/>
                <a:sym typeface="Symbol" pitchFamily="18" charset="2"/>
              </a:rPr>
              <a:t>kết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600" dirty="0" err="1">
                <a:latin typeface="Times New Roman" pitchFamily="18" charset="0"/>
                <a:sym typeface="Symbol" pitchFamily="18" charset="2"/>
              </a:rPr>
              <a:t>dính</a:t>
            </a:r>
            <a:r>
              <a:rPr lang="en-US" sz="36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3600" dirty="0" smtClean="0">
                <a:latin typeface="Times New Roman" pitchFamily="18" charset="0"/>
                <a:sym typeface="Symbol" pitchFamily="18" charset="2"/>
              </a:rPr>
              <a:t>B</a:t>
            </a:r>
            <a:endParaRPr lang="en-US" sz="3600" dirty="0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25" name="Group 55"/>
          <p:cNvGrpSpPr>
            <a:grpSpLocks/>
          </p:cNvGrpSpPr>
          <p:nvPr/>
        </p:nvGrpSpPr>
        <p:grpSpPr bwMode="auto">
          <a:xfrm>
            <a:off x="10664576" y="381000"/>
            <a:ext cx="1005416" cy="762000"/>
            <a:chOff x="1200" y="1680"/>
            <a:chExt cx="720" cy="720"/>
          </a:xfrm>
        </p:grpSpPr>
        <p:sp>
          <p:nvSpPr>
            <p:cNvPr id="16476" name="AutoShape 56"/>
            <p:cNvSpPr>
              <a:spLocks noChangeArrowheads="1"/>
            </p:cNvSpPr>
            <p:nvPr/>
          </p:nvSpPr>
          <p:spPr bwMode="auto">
            <a:xfrm>
              <a:off x="1392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77" name="AutoShape 57"/>
            <p:cNvSpPr>
              <a:spLocks noChangeArrowheads="1"/>
            </p:cNvSpPr>
            <p:nvPr/>
          </p:nvSpPr>
          <p:spPr bwMode="auto">
            <a:xfrm>
              <a:off x="1584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78" name="AutoShape 58"/>
            <p:cNvSpPr>
              <a:spLocks noChangeArrowheads="1"/>
            </p:cNvSpPr>
            <p:nvPr/>
          </p:nvSpPr>
          <p:spPr bwMode="auto">
            <a:xfrm>
              <a:off x="1584" y="220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79" name="AutoShape 59"/>
            <p:cNvSpPr>
              <a:spLocks noChangeArrowheads="1"/>
            </p:cNvSpPr>
            <p:nvPr/>
          </p:nvSpPr>
          <p:spPr bwMode="auto">
            <a:xfrm>
              <a:off x="1248" y="1968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0" name="AutoShape 60"/>
            <p:cNvSpPr>
              <a:spLocks noChangeArrowheads="1"/>
            </p:cNvSpPr>
            <p:nvPr/>
          </p:nvSpPr>
          <p:spPr bwMode="auto">
            <a:xfrm>
              <a:off x="1776" y="192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1" name="AutoShape 61"/>
            <p:cNvSpPr>
              <a:spLocks noChangeArrowheads="1"/>
            </p:cNvSpPr>
            <p:nvPr/>
          </p:nvSpPr>
          <p:spPr bwMode="auto">
            <a:xfrm>
              <a:off x="1728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2" name="AutoShape 62"/>
            <p:cNvSpPr>
              <a:spLocks noChangeArrowheads="1"/>
            </p:cNvSpPr>
            <p:nvPr/>
          </p:nvSpPr>
          <p:spPr bwMode="auto">
            <a:xfrm>
              <a:off x="1488" y="1776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3" name="AutoShape 63"/>
            <p:cNvSpPr>
              <a:spLocks noChangeArrowheads="1"/>
            </p:cNvSpPr>
            <p:nvPr/>
          </p:nvSpPr>
          <p:spPr bwMode="auto">
            <a:xfrm>
              <a:off x="1344" y="2160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84" name="Oval 64"/>
            <p:cNvSpPr>
              <a:spLocks noChangeArrowheads="1"/>
            </p:cNvSpPr>
            <p:nvPr/>
          </p:nvSpPr>
          <p:spPr bwMode="auto">
            <a:xfrm>
              <a:off x="1200" y="1680"/>
              <a:ext cx="720" cy="72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" name="Group 65"/>
          <p:cNvGrpSpPr>
            <a:grpSpLocks/>
          </p:cNvGrpSpPr>
          <p:nvPr/>
        </p:nvGrpSpPr>
        <p:grpSpPr bwMode="auto">
          <a:xfrm>
            <a:off x="10450792" y="2971800"/>
            <a:ext cx="1117600" cy="685800"/>
            <a:chOff x="1152" y="2496"/>
            <a:chExt cx="480" cy="432"/>
          </a:xfrm>
        </p:grpSpPr>
        <p:sp>
          <p:nvSpPr>
            <p:cNvPr id="16465" name="AutoShape 66"/>
            <p:cNvSpPr>
              <a:spLocks noChangeArrowheads="1"/>
            </p:cNvSpPr>
            <p:nvPr/>
          </p:nvSpPr>
          <p:spPr bwMode="auto">
            <a:xfrm>
              <a:off x="1344" y="2592"/>
              <a:ext cx="96" cy="144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7" name="Group 67"/>
            <p:cNvGrpSpPr>
              <a:grpSpLocks/>
            </p:cNvGrpSpPr>
            <p:nvPr/>
          </p:nvGrpSpPr>
          <p:grpSpPr bwMode="auto">
            <a:xfrm>
              <a:off x="1152" y="2502"/>
              <a:ext cx="480" cy="433"/>
              <a:chOff x="2448" y="2160"/>
              <a:chExt cx="480" cy="624"/>
            </a:xfrm>
          </p:grpSpPr>
          <p:sp>
            <p:nvSpPr>
              <p:cNvPr id="16467" name="AutoShape 68"/>
              <p:cNvSpPr>
                <a:spLocks noChangeArrowheads="1"/>
              </p:cNvSpPr>
              <p:nvPr/>
            </p:nvSpPr>
            <p:spPr bwMode="auto">
              <a:xfrm>
                <a:off x="254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8" name="AutoShape 69"/>
              <p:cNvSpPr>
                <a:spLocks noChangeArrowheads="1"/>
              </p:cNvSpPr>
              <p:nvPr/>
            </p:nvSpPr>
            <p:spPr bwMode="auto">
              <a:xfrm>
                <a:off x="2544" y="2496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69" name="AutoShape 70"/>
              <p:cNvSpPr>
                <a:spLocks noChangeArrowheads="1"/>
              </p:cNvSpPr>
              <p:nvPr/>
            </p:nvSpPr>
            <p:spPr bwMode="auto">
              <a:xfrm>
                <a:off x="2784" y="230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0" name="AutoShape 71"/>
              <p:cNvSpPr>
                <a:spLocks noChangeArrowheads="1"/>
              </p:cNvSpPr>
              <p:nvPr/>
            </p:nvSpPr>
            <p:spPr bwMode="auto">
              <a:xfrm>
                <a:off x="2736" y="2448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1" name="AutoShape 72"/>
              <p:cNvSpPr>
                <a:spLocks noChangeArrowheads="1"/>
              </p:cNvSpPr>
              <p:nvPr/>
            </p:nvSpPr>
            <p:spPr bwMode="auto">
              <a:xfrm>
                <a:off x="2688" y="216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2" name="AutoShape 73"/>
              <p:cNvSpPr>
                <a:spLocks noChangeArrowheads="1"/>
              </p:cNvSpPr>
              <p:nvPr/>
            </p:nvSpPr>
            <p:spPr bwMode="auto">
              <a:xfrm>
                <a:off x="2640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3" name="AutoShape 74"/>
              <p:cNvSpPr>
                <a:spLocks noChangeArrowheads="1"/>
              </p:cNvSpPr>
              <p:nvPr/>
            </p:nvSpPr>
            <p:spPr bwMode="auto">
              <a:xfrm>
                <a:off x="2736" y="2544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4" name="AutoShape 75"/>
              <p:cNvSpPr>
                <a:spLocks noChangeArrowheads="1"/>
              </p:cNvSpPr>
              <p:nvPr/>
            </p:nvSpPr>
            <p:spPr bwMode="auto">
              <a:xfrm>
                <a:off x="2592" y="2400"/>
                <a:ext cx="96" cy="144"/>
              </a:xfrm>
              <a:prstGeom prst="flowChartConnector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75" name="Oval 76"/>
              <p:cNvSpPr>
                <a:spLocks noChangeArrowheads="1"/>
              </p:cNvSpPr>
              <p:nvPr/>
            </p:nvSpPr>
            <p:spPr bwMode="auto">
              <a:xfrm>
                <a:off x="2448" y="2160"/>
                <a:ext cx="480" cy="62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24" name="Text Box 77"/>
          <p:cNvSpPr txBox="1">
            <a:spLocks noChangeArrowheads="1"/>
          </p:cNvSpPr>
          <p:nvPr/>
        </p:nvSpPr>
        <p:spPr bwMode="auto">
          <a:xfrm>
            <a:off x="10349192" y="1219200"/>
            <a:ext cx="2032000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Hồng cầu không       bị kết dính</a:t>
            </a:r>
          </a:p>
        </p:txBody>
      </p:sp>
      <p:sp>
        <p:nvSpPr>
          <p:cNvPr id="225" name="Text Box 78"/>
          <p:cNvSpPr txBox="1">
            <a:spLocks noChangeArrowheads="1"/>
          </p:cNvSpPr>
          <p:nvPr/>
        </p:nvSpPr>
        <p:spPr bwMode="auto">
          <a:xfrm>
            <a:off x="10450792" y="3810000"/>
            <a:ext cx="1625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500">
                <a:latin typeface="Times New Roman" pitchFamily="18" charset="0"/>
              </a:rPr>
              <a:t>Hồng cầu bị kết dính</a:t>
            </a:r>
          </a:p>
        </p:txBody>
      </p:sp>
    </p:spTree>
    <p:extLst>
      <p:ext uri="{BB962C8B-B14F-4D97-AF65-F5344CB8AC3E}">
        <p14:creationId xmlns:p14="http://schemas.microsoft.com/office/powerpoint/2010/main" val="309842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000"/>
                            </p:stCondLst>
                            <p:childTnLst>
                              <p:par>
                                <p:cTn id="6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0"/>
                            </p:stCondLst>
                            <p:childTnLst>
                              <p:par>
                                <p:cTn id="6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8" dur="2000"/>
                                        <p:tgtEl>
                                          <p:spTgt spid="49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49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6" dur="1" fill="hold"/>
                                        <p:tgtEl>
                                          <p:spTgt spid="49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49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49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494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8" dur="500"/>
                                        <p:tgtEl>
                                          <p:spTgt spid="4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4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6" dur="500"/>
                                        <p:tgtEl>
                                          <p:spTgt spid="49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4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4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4" grpId="0" build="allAtOnce"/>
      <p:bldP spid="49455" grpId="0" build="allAtOnce"/>
      <p:bldP spid="49456" grpId="0"/>
      <p:bldP spid="49456" grpId="1"/>
      <p:bldP spid="49457" grpId="0" build="allAtOnce"/>
      <p:bldP spid="49458" grpId="0"/>
      <p:bldP spid="49458" grpId="1"/>
      <p:bldP spid="49459" grpId="0" build="allAtOnce"/>
      <p:bldP spid="4946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353734"/>
            <a:ext cx="9666890" cy="4818466"/>
          </a:xfrm>
        </p:spPr>
        <p:txBody>
          <a:bodyPr/>
          <a:lstStyle/>
          <a:p>
            <a:r>
              <a:rPr lang="en-US" altLang="en-US" sz="2800" dirty="0"/>
              <a:t>Ở </a:t>
            </a:r>
            <a:r>
              <a:rPr lang="en-US" altLang="en-US" sz="2800" dirty="0" err="1"/>
              <a:t>người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có</a:t>
            </a:r>
            <a:r>
              <a:rPr lang="en-US" altLang="en-US" sz="2800" dirty="0"/>
              <a:t> 4 </a:t>
            </a:r>
            <a:r>
              <a:rPr lang="en-US" altLang="en-US" sz="2800" dirty="0" err="1"/>
              <a:t>nhóm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máu</a:t>
            </a:r>
            <a:r>
              <a:rPr lang="en-US" altLang="en-US" sz="2800" dirty="0"/>
              <a:t> : A, B, AB, </a:t>
            </a:r>
            <a:r>
              <a:rPr lang="en-US" altLang="en-US" sz="2800" dirty="0" smtClean="0"/>
              <a:t>O</a:t>
            </a:r>
          </a:p>
          <a:p>
            <a:pPr marL="0" indent="0">
              <a:buNone/>
            </a:pPr>
            <a:r>
              <a:rPr lang="en-US" sz="2800" dirty="0" smtClean="0"/>
              <a:t>   -</a:t>
            </a:r>
            <a:r>
              <a:rPr lang="vi-VN" sz="2800" dirty="0"/>
              <a:t> Nhóm máu A: có kháng nguyên A và kháng thể </a:t>
            </a:r>
            <a:r>
              <a:rPr lang="el-GR" sz="2800" dirty="0"/>
              <a:t>β.</a:t>
            </a:r>
          </a:p>
          <a:p>
            <a:pPr marL="0" indent="0">
              <a:buNone/>
            </a:pPr>
            <a:r>
              <a:rPr lang="en-US" sz="2800" dirty="0" smtClean="0"/>
              <a:t>   </a:t>
            </a:r>
            <a:r>
              <a:rPr lang="el-GR" sz="2800" dirty="0" smtClean="0"/>
              <a:t>- </a:t>
            </a:r>
            <a:r>
              <a:rPr lang="vi-VN" sz="2800" dirty="0"/>
              <a:t>Nhóm máu </a:t>
            </a:r>
            <a:r>
              <a:rPr lang="vi-VN" sz="2800" dirty="0" smtClean="0"/>
              <a:t>B</a:t>
            </a:r>
            <a:r>
              <a:rPr lang="en-US" sz="2800" dirty="0" smtClean="0"/>
              <a:t>:</a:t>
            </a:r>
            <a:r>
              <a:rPr lang="vi-VN" sz="2800" dirty="0" smtClean="0"/>
              <a:t> </a:t>
            </a:r>
            <a:r>
              <a:rPr lang="vi-VN" sz="2800" dirty="0"/>
              <a:t>có kháng nguyên B và kháng thể </a:t>
            </a:r>
            <a:r>
              <a:rPr lang="el-GR" sz="2800" dirty="0"/>
              <a:t>α.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</a:t>
            </a:r>
            <a:r>
              <a:rPr lang="el-GR" sz="2800" dirty="0" smtClean="0"/>
              <a:t>- </a:t>
            </a:r>
            <a:r>
              <a:rPr lang="vi-VN" sz="2800" dirty="0"/>
              <a:t>Nhóm máu </a:t>
            </a:r>
            <a:r>
              <a:rPr lang="vi-VN" sz="2800" dirty="0" smtClean="0"/>
              <a:t>AB</a:t>
            </a:r>
            <a:r>
              <a:rPr lang="en-US" sz="2800" dirty="0" smtClean="0"/>
              <a:t>:</a:t>
            </a:r>
            <a:r>
              <a:rPr lang="vi-VN" sz="2800" dirty="0" smtClean="0"/>
              <a:t> </a:t>
            </a:r>
            <a:r>
              <a:rPr lang="vi-VN" sz="2800" dirty="0"/>
              <a:t>có kháng nguyên A, B nhưng không có kháng </a:t>
            </a:r>
            <a:r>
              <a:rPr lang="vi-VN" sz="2800" dirty="0" smtClean="0"/>
              <a:t>thể.</a:t>
            </a:r>
            <a:endParaRPr lang="vi-VN" sz="2800" dirty="0"/>
          </a:p>
          <a:p>
            <a:pPr marL="0" indent="0">
              <a:buNone/>
            </a:pPr>
            <a:r>
              <a:rPr lang="en-US" sz="2800" dirty="0" smtClean="0"/>
              <a:t>   </a:t>
            </a:r>
            <a:r>
              <a:rPr lang="vi-VN" sz="2800" dirty="0" smtClean="0"/>
              <a:t>- </a:t>
            </a:r>
            <a:r>
              <a:rPr lang="vi-VN" sz="2800" dirty="0"/>
              <a:t>Nhóm máu </a:t>
            </a:r>
            <a:r>
              <a:rPr lang="vi-VN" sz="2800" dirty="0" smtClean="0"/>
              <a:t>O</a:t>
            </a:r>
            <a:r>
              <a:rPr lang="en-US" sz="2800" dirty="0" smtClean="0"/>
              <a:t>:</a:t>
            </a:r>
            <a:r>
              <a:rPr lang="vi-VN" sz="2800" dirty="0" smtClean="0"/>
              <a:t> </a:t>
            </a:r>
            <a:r>
              <a:rPr lang="vi-VN" sz="2800" dirty="0"/>
              <a:t>không có kháng nguyên, có cả kháng thể </a:t>
            </a:r>
            <a:r>
              <a:rPr lang="el-GR" sz="2800" dirty="0"/>
              <a:t>α, β</a:t>
            </a:r>
            <a:r>
              <a:rPr lang="el-GR" sz="2800" dirty="0" smtClean="0"/>
              <a:t>.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- </a:t>
            </a:r>
            <a:r>
              <a:rPr lang="vi-VN" sz="2800" dirty="0" smtClean="0"/>
              <a:t> </a:t>
            </a:r>
            <a:r>
              <a:rPr lang="el-GR" sz="2800" dirty="0"/>
              <a:t>α </a:t>
            </a:r>
            <a:r>
              <a:rPr lang="vi-VN" sz="2800" dirty="0"/>
              <a:t>gây kết dính </a:t>
            </a:r>
            <a:r>
              <a:rPr lang="vi-VN" sz="2800" dirty="0" smtClean="0"/>
              <a:t>A</a:t>
            </a:r>
            <a:r>
              <a:rPr lang="en-US" sz="2800" dirty="0" smtClean="0"/>
              <a:t>,  </a:t>
            </a:r>
            <a:r>
              <a:rPr lang="el-GR" sz="2800" dirty="0" smtClean="0"/>
              <a:t>β </a:t>
            </a:r>
            <a:r>
              <a:rPr lang="vi-VN" sz="2800" dirty="0"/>
              <a:t>gây kết dính </a:t>
            </a:r>
            <a:r>
              <a:rPr lang="en-US" sz="2800" dirty="0" smtClean="0"/>
              <a:t> </a:t>
            </a:r>
            <a:r>
              <a:rPr lang="vi-VN" sz="2800" dirty="0" smtClean="0"/>
              <a:t>B</a:t>
            </a:r>
            <a:endParaRPr lang="vi-VN" sz="2800" dirty="0"/>
          </a:p>
          <a:p>
            <a:pPr marL="0" indent="0">
              <a:buNone/>
            </a:pPr>
            <a:r>
              <a:rPr lang="en-US" sz="2800" dirty="0" smtClean="0"/>
              <a:t>   </a:t>
            </a:r>
            <a:endParaRPr lang="en-US" altLang="en-US" sz="2800" dirty="0"/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1522407" y="783016"/>
            <a:ext cx="8225409" cy="652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en-US" sz="2400" b="1" kern="0" dirty="0" smtClean="0">
                <a:solidFill>
                  <a:srgbClr val="0000FF"/>
                </a:solidFill>
              </a:rPr>
              <a:t>1. </a:t>
            </a:r>
            <a:r>
              <a:rPr lang="en-US" altLang="en-US" sz="2400" b="1" kern="0" dirty="0" err="1" smtClean="0">
                <a:solidFill>
                  <a:srgbClr val="0000FF"/>
                </a:solidFill>
              </a:rPr>
              <a:t>Các</a:t>
            </a:r>
            <a:r>
              <a:rPr lang="en-US" altLang="en-US" sz="2400" b="1" kern="0" dirty="0" smtClean="0">
                <a:solidFill>
                  <a:srgbClr val="0000FF"/>
                </a:solidFill>
              </a:rPr>
              <a:t> </a:t>
            </a:r>
            <a:r>
              <a:rPr lang="en-US" altLang="en-US" sz="2400" b="1" kern="0" dirty="0" err="1" smtClean="0">
                <a:solidFill>
                  <a:srgbClr val="0000FF"/>
                </a:solidFill>
              </a:rPr>
              <a:t>nhóm</a:t>
            </a:r>
            <a:r>
              <a:rPr lang="en-US" altLang="en-US" sz="2400" b="1" kern="0" dirty="0" smtClean="0">
                <a:solidFill>
                  <a:srgbClr val="0000FF"/>
                </a:solidFill>
              </a:rPr>
              <a:t> </a:t>
            </a:r>
            <a:r>
              <a:rPr lang="en-US" altLang="en-US" sz="2400" b="1" kern="0" dirty="0" err="1" smtClean="0">
                <a:solidFill>
                  <a:srgbClr val="0000FF"/>
                </a:solidFill>
              </a:rPr>
              <a:t>máu</a:t>
            </a:r>
            <a:r>
              <a:rPr lang="en-US" altLang="en-US" sz="2400" b="1" kern="0" dirty="0">
                <a:solidFill>
                  <a:srgbClr val="0000FF"/>
                </a:solidFill>
              </a:rPr>
              <a:t> ở </a:t>
            </a:r>
            <a:r>
              <a:rPr lang="en-US" altLang="en-US" sz="2400" b="1" kern="0" dirty="0" smtClean="0">
                <a:solidFill>
                  <a:srgbClr val="0000FF"/>
                </a:solidFill>
              </a:rPr>
              <a:t>ng</a:t>
            </a:r>
            <a:r>
              <a:rPr lang="vi-VN" altLang="en-US" sz="2400" b="1" kern="0" dirty="0">
                <a:solidFill>
                  <a:srgbClr val="0000FF"/>
                </a:solidFill>
              </a:rPr>
              <a:t>ười</a:t>
            </a:r>
            <a:r>
              <a:rPr lang="en-US" altLang="en-US" sz="2400" b="1" kern="0" dirty="0" smtClean="0">
                <a:solidFill>
                  <a:srgbClr val="0000FF"/>
                </a:solidFill>
              </a:rPr>
              <a:t>.</a:t>
            </a:r>
            <a:endParaRPr lang="en-US" altLang="en-US" sz="2400" b="1" kern="0" dirty="0">
              <a:solidFill>
                <a:srgbClr val="0000FF"/>
              </a:solidFill>
            </a:endParaRPr>
          </a:p>
        </p:txBody>
      </p:sp>
      <p:sp>
        <p:nvSpPr>
          <p:cNvPr id="26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78520"/>
            <a:ext cx="9042400" cy="457200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II.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nguyên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tắc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truyền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máu</a:t>
            </a:r>
            <a:endParaRPr lang="en-US" sz="2800" b="1" dirty="0" smtClean="0">
              <a:solidFill>
                <a:srgbClr val="3333FF"/>
              </a:solidFill>
              <a:latin typeface="Times New Roman" pitchFamily="18" charset="0"/>
            </a:endParaRPr>
          </a:p>
        </p:txBody>
      </p:sp>
      <p:pic>
        <p:nvPicPr>
          <p:cNvPr id="27" name="Picture 26" descr="viet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728" y="735719"/>
            <a:ext cx="1422400" cy="1376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29021759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06" name="Group 394"/>
          <p:cNvGraphicFramePr>
            <a:graphicFrameLocks noGrp="1"/>
          </p:cNvGraphicFramePr>
          <p:nvPr/>
        </p:nvGraphicFramePr>
        <p:xfrm>
          <a:off x="1828800" y="914401"/>
          <a:ext cx="6324600" cy="5793741"/>
        </p:xfrm>
        <a:graphic>
          <a:graphicData uri="http://schemas.openxmlformats.org/drawingml/2006/table">
            <a:tbl>
              <a:tblPr/>
              <a:tblGrid>
                <a:gridCol w="1608138"/>
                <a:gridCol w="1181100"/>
                <a:gridCol w="1176337"/>
                <a:gridCol w="1182688"/>
                <a:gridCol w="1176337"/>
              </a:tblGrid>
              <a:tr h="50958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Huyết tương của các nhóm máu (người nhận)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Hồng cầu của các nhóm máu người cho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1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 (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, )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2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(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)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4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 (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Symbol" panose="05050102010706020507" pitchFamily="18" charset="2"/>
                        </a:rPr>
                        <a:t>)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2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AB (0)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3760" name="Group 448"/>
          <p:cNvGrpSpPr>
            <a:grpSpLocks/>
          </p:cNvGrpSpPr>
          <p:nvPr/>
        </p:nvGrpSpPr>
        <p:grpSpPr bwMode="auto">
          <a:xfrm>
            <a:off x="3692526" y="2667001"/>
            <a:ext cx="752475" cy="746125"/>
            <a:chOff x="4368" y="1824"/>
            <a:chExt cx="474" cy="470"/>
          </a:xfrm>
        </p:grpSpPr>
        <p:sp>
          <p:nvSpPr>
            <p:cNvPr id="13361" name="Oval 49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59" name="Group 447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356" name="Oval 44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57" name="Oval 45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0" name="Oval 48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3" name="Oval 51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65" name="Oval 53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494" name="Oval 182"/>
          <p:cNvSpPr>
            <a:spLocks noChangeArrowheads="1"/>
          </p:cNvSpPr>
          <p:nvPr/>
        </p:nvSpPr>
        <p:spPr bwMode="auto">
          <a:xfrm rot="-2973333">
            <a:off x="7670800" y="623888"/>
            <a:ext cx="88900" cy="889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96" name="Oval 184"/>
          <p:cNvSpPr>
            <a:spLocks noChangeArrowheads="1"/>
          </p:cNvSpPr>
          <p:nvPr/>
        </p:nvSpPr>
        <p:spPr bwMode="auto">
          <a:xfrm rot="-2973333">
            <a:off x="7760494" y="380206"/>
            <a:ext cx="88900" cy="904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654" name="Group 342"/>
          <p:cNvGrpSpPr>
            <a:grpSpLocks/>
          </p:cNvGrpSpPr>
          <p:nvPr/>
        </p:nvGrpSpPr>
        <p:grpSpPr bwMode="auto">
          <a:xfrm>
            <a:off x="9169400" y="2098675"/>
            <a:ext cx="833438" cy="801688"/>
            <a:chOff x="3456" y="3216"/>
            <a:chExt cx="576" cy="576"/>
          </a:xfrm>
        </p:grpSpPr>
        <p:sp>
          <p:nvSpPr>
            <p:cNvPr id="13655" name="Oval 343"/>
            <p:cNvSpPr>
              <a:spLocks noChangeArrowheads="1"/>
            </p:cNvSpPr>
            <p:nvPr/>
          </p:nvSpPr>
          <p:spPr bwMode="auto">
            <a:xfrm rot="-4131758">
              <a:off x="3456" y="3216"/>
              <a:ext cx="576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56" name="Oval 344"/>
            <p:cNvSpPr>
              <a:spLocks noChangeArrowheads="1"/>
            </p:cNvSpPr>
            <p:nvPr/>
          </p:nvSpPr>
          <p:spPr bwMode="auto">
            <a:xfrm rot="-7105092">
              <a:off x="3622" y="3671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57" name="Oval 345"/>
            <p:cNvSpPr>
              <a:spLocks noChangeArrowheads="1"/>
            </p:cNvSpPr>
            <p:nvPr/>
          </p:nvSpPr>
          <p:spPr bwMode="auto">
            <a:xfrm rot="-7105092">
              <a:off x="3524" y="3590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58" name="Oval 346"/>
            <p:cNvSpPr>
              <a:spLocks noChangeArrowheads="1"/>
            </p:cNvSpPr>
            <p:nvPr/>
          </p:nvSpPr>
          <p:spPr bwMode="auto">
            <a:xfrm rot="-7105092">
              <a:off x="3508" y="3460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59" name="Oval 347"/>
            <p:cNvSpPr>
              <a:spLocks noChangeArrowheads="1"/>
            </p:cNvSpPr>
            <p:nvPr/>
          </p:nvSpPr>
          <p:spPr bwMode="auto">
            <a:xfrm rot="-7105092">
              <a:off x="3637" y="3415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0" name="Oval 348"/>
            <p:cNvSpPr>
              <a:spLocks noChangeArrowheads="1"/>
            </p:cNvSpPr>
            <p:nvPr/>
          </p:nvSpPr>
          <p:spPr bwMode="auto">
            <a:xfrm rot="-7105092">
              <a:off x="3867" y="3564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1" name="Oval 349"/>
            <p:cNvSpPr>
              <a:spLocks noChangeArrowheads="1"/>
            </p:cNvSpPr>
            <p:nvPr/>
          </p:nvSpPr>
          <p:spPr bwMode="auto">
            <a:xfrm rot="-7105092">
              <a:off x="3776" y="3653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2" name="Oval 350"/>
            <p:cNvSpPr>
              <a:spLocks noChangeArrowheads="1"/>
            </p:cNvSpPr>
            <p:nvPr/>
          </p:nvSpPr>
          <p:spPr bwMode="auto">
            <a:xfrm rot="-7105092">
              <a:off x="3872" y="3427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3" name="Oval 351"/>
            <p:cNvSpPr>
              <a:spLocks noChangeArrowheads="1"/>
            </p:cNvSpPr>
            <p:nvPr/>
          </p:nvSpPr>
          <p:spPr bwMode="auto">
            <a:xfrm rot="-7105092">
              <a:off x="3784" y="3311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4" name="Oval 352"/>
            <p:cNvSpPr>
              <a:spLocks noChangeArrowheads="1"/>
            </p:cNvSpPr>
            <p:nvPr/>
          </p:nvSpPr>
          <p:spPr bwMode="auto">
            <a:xfrm rot="-7105092">
              <a:off x="3659" y="3289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5" name="Oval 353"/>
            <p:cNvSpPr>
              <a:spLocks noChangeArrowheads="1"/>
            </p:cNvSpPr>
            <p:nvPr/>
          </p:nvSpPr>
          <p:spPr bwMode="auto">
            <a:xfrm rot="-7105092">
              <a:off x="3752" y="3472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6" name="Oval 354"/>
            <p:cNvSpPr>
              <a:spLocks noChangeArrowheads="1"/>
            </p:cNvSpPr>
            <p:nvPr/>
          </p:nvSpPr>
          <p:spPr bwMode="auto">
            <a:xfrm rot="-7105092">
              <a:off x="3661" y="3541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667" name="Group 355"/>
          <p:cNvGrpSpPr>
            <a:grpSpLocks/>
          </p:cNvGrpSpPr>
          <p:nvPr/>
        </p:nvGrpSpPr>
        <p:grpSpPr bwMode="auto">
          <a:xfrm>
            <a:off x="9245600" y="3825875"/>
            <a:ext cx="833438" cy="801688"/>
            <a:chOff x="3504" y="1584"/>
            <a:chExt cx="576" cy="576"/>
          </a:xfrm>
        </p:grpSpPr>
        <p:sp>
          <p:nvSpPr>
            <p:cNvPr id="13668" name="Oval 356"/>
            <p:cNvSpPr>
              <a:spLocks noChangeArrowheads="1"/>
            </p:cNvSpPr>
            <p:nvPr/>
          </p:nvSpPr>
          <p:spPr bwMode="auto">
            <a:xfrm rot="12028807">
              <a:off x="3504" y="1584"/>
              <a:ext cx="576" cy="57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69" name="Oval 357"/>
            <p:cNvSpPr>
              <a:spLocks noChangeArrowheads="1"/>
            </p:cNvSpPr>
            <p:nvPr/>
          </p:nvSpPr>
          <p:spPr bwMode="auto">
            <a:xfrm rot="9055474">
              <a:off x="3961" y="1920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70" name="Oval 358"/>
            <p:cNvSpPr>
              <a:spLocks noChangeArrowheads="1"/>
            </p:cNvSpPr>
            <p:nvPr/>
          </p:nvSpPr>
          <p:spPr bwMode="auto">
            <a:xfrm rot="9055474">
              <a:off x="3881" y="2020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71" name="Oval 359"/>
            <p:cNvSpPr>
              <a:spLocks noChangeArrowheads="1"/>
            </p:cNvSpPr>
            <p:nvPr/>
          </p:nvSpPr>
          <p:spPr bwMode="auto">
            <a:xfrm rot="9055474">
              <a:off x="3751" y="2037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72" name="Oval 360"/>
            <p:cNvSpPr>
              <a:spLocks noChangeArrowheads="1"/>
            </p:cNvSpPr>
            <p:nvPr/>
          </p:nvSpPr>
          <p:spPr bwMode="auto">
            <a:xfrm rot="9055474">
              <a:off x="3705" y="1909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73" name="Oval 361"/>
            <p:cNvSpPr>
              <a:spLocks noChangeArrowheads="1"/>
            </p:cNvSpPr>
            <p:nvPr/>
          </p:nvSpPr>
          <p:spPr bwMode="auto">
            <a:xfrm rot="9055474">
              <a:off x="3851" y="1678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74" name="Oval 362"/>
            <p:cNvSpPr>
              <a:spLocks noChangeArrowheads="1"/>
            </p:cNvSpPr>
            <p:nvPr/>
          </p:nvSpPr>
          <p:spPr bwMode="auto">
            <a:xfrm rot="9055474">
              <a:off x="3941" y="1766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75" name="Oval 363"/>
            <p:cNvSpPr>
              <a:spLocks noChangeArrowheads="1"/>
            </p:cNvSpPr>
            <p:nvPr/>
          </p:nvSpPr>
          <p:spPr bwMode="auto">
            <a:xfrm rot="9055474">
              <a:off x="3714" y="1673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76" name="Oval 364"/>
            <p:cNvSpPr>
              <a:spLocks noChangeArrowheads="1"/>
            </p:cNvSpPr>
            <p:nvPr/>
          </p:nvSpPr>
          <p:spPr bwMode="auto">
            <a:xfrm rot="9055474">
              <a:off x="3598" y="1763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77" name="Oval 365"/>
            <p:cNvSpPr>
              <a:spLocks noChangeArrowheads="1"/>
            </p:cNvSpPr>
            <p:nvPr/>
          </p:nvSpPr>
          <p:spPr bwMode="auto">
            <a:xfrm rot="9055474">
              <a:off x="3578" y="1888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78" name="Oval 366"/>
            <p:cNvSpPr>
              <a:spLocks noChangeArrowheads="1"/>
            </p:cNvSpPr>
            <p:nvPr/>
          </p:nvSpPr>
          <p:spPr bwMode="auto">
            <a:xfrm rot="9055474">
              <a:off x="3760" y="1793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79" name="Oval 367"/>
            <p:cNvSpPr>
              <a:spLocks noChangeArrowheads="1"/>
            </p:cNvSpPr>
            <p:nvPr/>
          </p:nvSpPr>
          <p:spPr bwMode="auto">
            <a:xfrm rot="9055474">
              <a:off x="3831" y="1883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80" name="Oval 368"/>
            <p:cNvSpPr>
              <a:spLocks noChangeArrowheads="1"/>
            </p:cNvSpPr>
            <p:nvPr/>
          </p:nvSpPr>
          <p:spPr bwMode="auto">
            <a:xfrm rot="9055474">
              <a:off x="3669" y="1971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81" name="Oval 369"/>
            <p:cNvSpPr>
              <a:spLocks noChangeArrowheads="1"/>
            </p:cNvSpPr>
            <p:nvPr/>
          </p:nvSpPr>
          <p:spPr bwMode="auto">
            <a:xfrm rot="9055474">
              <a:off x="3674" y="1820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82" name="Oval 370"/>
            <p:cNvSpPr>
              <a:spLocks noChangeArrowheads="1"/>
            </p:cNvSpPr>
            <p:nvPr/>
          </p:nvSpPr>
          <p:spPr bwMode="auto">
            <a:xfrm rot="9055474">
              <a:off x="3583" y="1998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83" name="Oval 371"/>
            <p:cNvSpPr>
              <a:spLocks noChangeArrowheads="1"/>
            </p:cNvSpPr>
            <p:nvPr/>
          </p:nvSpPr>
          <p:spPr bwMode="auto">
            <a:xfrm rot="9055474">
              <a:off x="3753" y="1747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84" name="Oval 372"/>
            <p:cNvSpPr>
              <a:spLocks noChangeArrowheads="1"/>
            </p:cNvSpPr>
            <p:nvPr/>
          </p:nvSpPr>
          <p:spPr bwMode="auto">
            <a:xfrm rot="9055474">
              <a:off x="3882" y="1949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85" name="Oval 373"/>
            <p:cNvSpPr>
              <a:spLocks noChangeArrowheads="1"/>
            </p:cNvSpPr>
            <p:nvPr/>
          </p:nvSpPr>
          <p:spPr bwMode="auto">
            <a:xfrm rot="9055474">
              <a:off x="3804" y="1812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86" name="Oval 374"/>
            <p:cNvSpPr>
              <a:spLocks noChangeArrowheads="1"/>
            </p:cNvSpPr>
            <p:nvPr/>
          </p:nvSpPr>
          <p:spPr bwMode="auto">
            <a:xfrm rot="9055474">
              <a:off x="3768" y="1992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87" name="Oval 375"/>
            <p:cNvSpPr>
              <a:spLocks noChangeArrowheads="1"/>
            </p:cNvSpPr>
            <p:nvPr/>
          </p:nvSpPr>
          <p:spPr bwMode="auto">
            <a:xfrm rot="9055474">
              <a:off x="3579" y="1938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88" name="Oval 376"/>
            <p:cNvSpPr>
              <a:spLocks noChangeArrowheads="1"/>
            </p:cNvSpPr>
            <p:nvPr/>
          </p:nvSpPr>
          <p:spPr bwMode="auto">
            <a:xfrm rot="9055474">
              <a:off x="3820" y="1977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89" name="Oval 377"/>
            <p:cNvSpPr>
              <a:spLocks noChangeArrowheads="1"/>
            </p:cNvSpPr>
            <p:nvPr/>
          </p:nvSpPr>
          <p:spPr bwMode="auto">
            <a:xfrm rot="9055474">
              <a:off x="3933" y="1814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90" name="Oval 378"/>
            <p:cNvSpPr>
              <a:spLocks noChangeArrowheads="1"/>
            </p:cNvSpPr>
            <p:nvPr/>
          </p:nvSpPr>
          <p:spPr bwMode="auto">
            <a:xfrm rot="9055474">
              <a:off x="3859" y="1735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91" name="Oval 379"/>
            <p:cNvSpPr>
              <a:spLocks noChangeArrowheads="1"/>
            </p:cNvSpPr>
            <p:nvPr/>
          </p:nvSpPr>
          <p:spPr bwMode="auto">
            <a:xfrm rot="9055474">
              <a:off x="3941" y="1871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92" name="Oval 380"/>
            <p:cNvSpPr>
              <a:spLocks noChangeArrowheads="1"/>
            </p:cNvSpPr>
            <p:nvPr/>
          </p:nvSpPr>
          <p:spPr bwMode="auto">
            <a:xfrm rot="9055474">
              <a:off x="3618" y="1696"/>
              <a:ext cx="69" cy="6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704" name="Text Box 392"/>
          <p:cNvSpPr txBox="1">
            <a:spLocks noChangeArrowheads="1"/>
          </p:cNvSpPr>
          <p:nvPr/>
        </p:nvSpPr>
        <p:spPr bwMode="auto">
          <a:xfrm>
            <a:off x="8686800" y="1143000"/>
            <a:ext cx="1752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Hồng cầu không bị kết dính</a:t>
            </a:r>
          </a:p>
        </p:txBody>
      </p:sp>
      <p:sp>
        <p:nvSpPr>
          <p:cNvPr id="13705" name="Text Box 393"/>
          <p:cNvSpPr txBox="1">
            <a:spLocks noChangeArrowheads="1"/>
          </p:cNvSpPr>
          <p:nvPr/>
        </p:nvSpPr>
        <p:spPr bwMode="auto">
          <a:xfrm>
            <a:off x="8915400" y="4692650"/>
            <a:ext cx="1600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Hồng cầu bị kết dính</a:t>
            </a:r>
          </a:p>
        </p:txBody>
      </p:sp>
      <p:sp>
        <p:nvSpPr>
          <p:cNvPr id="13708" name="Oval 396"/>
          <p:cNvSpPr>
            <a:spLocks noChangeArrowheads="1"/>
          </p:cNvSpPr>
          <p:nvPr/>
        </p:nvSpPr>
        <p:spPr bwMode="auto">
          <a:xfrm rot="-4131758">
            <a:off x="3749675" y="150813"/>
            <a:ext cx="635000" cy="6667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09" name="Oval 397"/>
          <p:cNvSpPr>
            <a:spLocks noChangeArrowheads="1"/>
          </p:cNvSpPr>
          <p:nvPr/>
        </p:nvSpPr>
        <p:spPr bwMode="auto">
          <a:xfrm rot="-7105092">
            <a:off x="3927476" y="66675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10" name="Oval 398"/>
          <p:cNvSpPr>
            <a:spLocks noChangeArrowheads="1"/>
          </p:cNvSpPr>
          <p:nvPr/>
        </p:nvSpPr>
        <p:spPr bwMode="auto">
          <a:xfrm rot="-7105092">
            <a:off x="3814763" y="57785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11" name="Oval 399"/>
          <p:cNvSpPr>
            <a:spLocks noChangeArrowheads="1"/>
          </p:cNvSpPr>
          <p:nvPr/>
        </p:nvSpPr>
        <p:spPr bwMode="auto">
          <a:xfrm rot="-7105092">
            <a:off x="3795713" y="43338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12" name="Oval 400"/>
          <p:cNvSpPr>
            <a:spLocks noChangeArrowheads="1"/>
          </p:cNvSpPr>
          <p:nvPr/>
        </p:nvSpPr>
        <p:spPr bwMode="auto">
          <a:xfrm rot="-7105092">
            <a:off x="3944938" y="38417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13" name="Oval 401"/>
          <p:cNvSpPr>
            <a:spLocks noChangeArrowheads="1"/>
          </p:cNvSpPr>
          <p:nvPr/>
        </p:nvSpPr>
        <p:spPr bwMode="auto">
          <a:xfrm rot="-7105092">
            <a:off x="4211638" y="54927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14" name="Oval 402"/>
          <p:cNvSpPr>
            <a:spLocks noChangeArrowheads="1"/>
          </p:cNvSpPr>
          <p:nvPr/>
        </p:nvSpPr>
        <p:spPr bwMode="auto">
          <a:xfrm rot="-7105092">
            <a:off x="4106069" y="645319"/>
            <a:ext cx="76200" cy="809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15" name="Oval 403"/>
          <p:cNvSpPr>
            <a:spLocks noChangeArrowheads="1"/>
          </p:cNvSpPr>
          <p:nvPr/>
        </p:nvSpPr>
        <p:spPr bwMode="auto">
          <a:xfrm rot="-7105092">
            <a:off x="4217988" y="396876"/>
            <a:ext cx="74613" cy="809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16" name="Oval 404"/>
          <p:cNvSpPr>
            <a:spLocks noChangeArrowheads="1"/>
          </p:cNvSpPr>
          <p:nvPr/>
        </p:nvSpPr>
        <p:spPr bwMode="auto">
          <a:xfrm rot="-7105092">
            <a:off x="4114801" y="26987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17" name="Oval 405"/>
          <p:cNvSpPr>
            <a:spLocks noChangeArrowheads="1"/>
          </p:cNvSpPr>
          <p:nvPr/>
        </p:nvSpPr>
        <p:spPr bwMode="auto">
          <a:xfrm rot="-7105092">
            <a:off x="3970338" y="24606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18" name="Oval 406"/>
          <p:cNvSpPr>
            <a:spLocks noChangeArrowheads="1"/>
          </p:cNvSpPr>
          <p:nvPr/>
        </p:nvSpPr>
        <p:spPr bwMode="auto">
          <a:xfrm rot="-7105092">
            <a:off x="4078288" y="44767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19" name="Oval 407"/>
          <p:cNvSpPr>
            <a:spLocks noChangeArrowheads="1"/>
          </p:cNvSpPr>
          <p:nvPr/>
        </p:nvSpPr>
        <p:spPr bwMode="auto">
          <a:xfrm rot="-7105092">
            <a:off x="3972719" y="523082"/>
            <a:ext cx="76200" cy="809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1" name="Oval 409"/>
          <p:cNvSpPr>
            <a:spLocks noChangeArrowheads="1"/>
          </p:cNvSpPr>
          <p:nvPr/>
        </p:nvSpPr>
        <p:spPr bwMode="auto">
          <a:xfrm rot="-4131758">
            <a:off x="4913313" y="130175"/>
            <a:ext cx="635000" cy="6667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" name="Oval 410"/>
          <p:cNvSpPr>
            <a:spLocks noChangeArrowheads="1"/>
          </p:cNvSpPr>
          <p:nvPr/>
        </p:nvSpPr>
        <p:spPr bwMode="auto">
          <a:xfrm rot="-7105092">
            <a:off x="5091113" y="6461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3" name="Oval 411"/>
          <p:cNvSpPr>
            <a:spLocks noChangeArrowheads="1"/>
          </p:cNvSpPr>
          <p:nvPr/>
        </p:nvSpPr>
        <p:spPr bwMode="auto">
          <a:xfrm rot="-7105092">
            <a:off x="4978401" y="5572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4" name="Oval 412"/>
          <p:cNvSpPr>
            <a:spLocks noChangeArrowheads="1"/>
          </p:cNvSpPr>
          <p:nvPr/>
        </p:nvSpPr>
        <p:spPr bwMode="auto">
          <a:xfrm rot="-7105092">
            <a:off x="4959351" y="41275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5" name="Oval 413"/>
          <p:cNvSpPr>
            <a:spLocks noChangeArrowheads="1"/>
          </p:cNvSpPr>
          <p:nvPr/>
        </p:nvSpPr>
        <p:spPr bwMode="auto">
          <a:xfrm rot="-7105092">
            <a:off x="5108576" y="3635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6" name="Oval 414"/>
          <p:cNvSpPr>
            <a:spLocks noChangeArrowheads="1"/>
          </p:cNvSpPr>
          <p:nvPr/>
        </p:nvSpPr>
        <p:spPr bwMode="auto">
          <a:xfrm rot="-7105092">
            <a:off x="5375276" y="5286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7" name="Oval 415"/>
          <p:cNvSpPr>
            <a:spLocks noChangeArrowheads="1"/>
          </p:cNvSpPr>
          <p:nvPr/>
        </p:nvSpPr>
        <p:spPr bwMode="auto">
          <a:xfrm rot="-7105092">
            <a:off x="5269707" y="624682"/>
            <a:ext cx="76200" cy="809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8" name="Oval 416"/>
          <p:cNvSpPr>
            <a:spLocks noChangeArrowheads="1"/>
          </p:cNvSpPr>
          <p:nvPr/>
        </p:nvSpPr>
        <p:spPr bwMode="auto">
          <a:xfrm rot="-7105092">
            <a:off x="5381626" y="376238"/>
            <a:ext cx="74612" cy="809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9" name="Oval 417"/>
          <p:cNvSpPr>
            <a:spLocks noChangeArrowheads="1"/>
          </p:cNvSpPr>
          <p:nvPr/>
        </p:nvSpPr>
        <p:spPr bwMode="auto">
          <a:xfrm rot="-7105092">
            <a:off x="5278438" y="2492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30" name="Oval 418"/>
          <p:cNvSpPr>
            <a:spLocks noChangeArrowheads="1"/>
          </p:cNvSpPr>
          <p:nvPr/>
        </p:nvSpPr>
        <p:spPr bwMode="auto">
          <a:xfrm rot="-7105092">
            <a:off x="5133976" y="2254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31" name="Oval 419"/>
          <p:cNvSpPr>
            <a:spLocks noChangeArrowheads="1"/>
          </p:cNvSpPr>
          <p:nvPr/>
        </p:nvSpPr>
        <p:spPr bwMode="auto">
          <a:xfrm rot="-7105092">
            <a:off x="5241926" y="4270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32" name="Oval 420"/>
          <p:cNvSpPr>
            <a:spLocks noChangeArrowheads="1"/>
          </p:cNvSpPr>
          <p:nvPr/>
        </p:nvSpPr>
        <p:spPr bwMode="auto">
          <a:xfrm rot="-7105092">
            <a:off x="5136357" y="502444"/>
            <a:ext cx="76200" cy="809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34" name="Oval 422"/>
          <p:cNvSpPr>
            <a:spLocks noChangeArrowheads="1"/>
          </p:cNvSpPr>
          <p:nvPr/>
        </p:nvSpPr>
        <p:spPr bwMode="auto">
          <a:xfrm rot="-4131758">
            <a:off x="6056313" y="130175"/>
            <a:ext cx="635000" cy="6667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35" name="Oval 423"/>
          <p:cNvSpPr>
            <a:spLocks noChangeArrowheads="1"/>
          </p:cNvSpPr>
          <p:nvPr/>
        </p:nvSpPr>
        <p:spPr bwMode="auto">
          <a:xfrm rot="-7105092">
            <a:off x="6234113" y="6461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36" name="Oval 424"/>
          <p:cNvSpPr>
            <a:spLocks noChangeArrowheads="1"/>
          </p:cNvSpPr>
          <p:nvPr/>
        </p:nvSpPr>
        <p:spPr bwMode="auto">
          <a:xfrm rot="-7105092">
            <a:off x="6121401" y="5572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37" name="Oval 425"/>
          <p:cNvSpPr>
            <a:spLocks noChangeArrowheads="1"/>
          </p:cNvSpPr>
          <p:nvPr/>
        </p:nvSpPr>
        <p:spPr bwMode="auto">
          <a:xfrm rot="-7105092">
            <a:off x="6102351" y="41275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38" name="Oval 426"/>
          <p:cNvSpPr>
            <a:spLocks noChangeArrowheads="1"/>
          </p:cNvSpPr>
          <p:nvPr/>
        </p:nvSpPr>
        <p:spPr bwMode="auto">
          <a:xfrm rot="-7105092">
            <a:off x="6251576" y="3635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39" name="Oval 427"/>
          <p:cNvSpPr>
            <a:spLocks noChangeArrowheads="1"/>
          </p:cNvSpPr>
          <p:nvPr/>
        </p:nvSpPr>
        <p:spPr bwMode="auto">
          <a:xfrm rot="-7105092">
            <a:off x="6518276" y="5286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0" name="Oval 428"/>
          <p:cNvSpPr>
            <a:spLocks noChangeArrowheads="1"/>
          </p:cNvSpPr>
          <p:nvPr/>
        </p:nvSpPr>
        <p:spPr bwMode="auto">
          <a:xfrm rot="-7105092">
            <a:off x="3818732" y="3198019"/>
            <a:ext cx="76200" cy="809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1" name="Oval 429"/>
          <p:cNvSpPr>
            <a:spLocks noChangeArrowheads="1"/>
          </p:cNvSpPr>
          <p:nvPr/>
        </p:nvSpPr>
        <p:spPr bwMode="auto">
          <a:xfrm rot="-7105092">
            <a:off x="6524626" y="376238"/>
            <a:ext cx="74612" cy="809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2" name="Oval 430"/>
          <p:cNvSpPr>
            <a:spLocks noChangeArrowheads="1"/>
          </p:cNvSpPr>
          <p:nvPr/>
        </p:nvSpPr>
        <p:spPr bwMode="auto">
          <a:xfrm rot="-7105092">
            <a:off x="6421438" y="2492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3" name="Oval 431"/>
          <p:cNvSpPr>
            <a:spLocks noChangeArrowheads="1"/>
          </p:cNvSpPr>
          <p:nvPr/>
        </p:nvSpPr>
        <p:spPr bwMode="auto">
          <a:xfrm rot="-7105092">
            <a:off x="6276976" y="2254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4" name="Oval 432"/>
          <p:cNvSpPr>
            <a:spLocks noChangeArrowheads="1"/>
          </p:cNvSpPr>
          <p:nvPr/>
        </p:nvSpPr>
        <p:spPr bwMode="auto">
          <a:xfrm rot="-7105092">
            <a:off x="6384926" y="4270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5" name="Oval 433"/>
          <p:cNvSpPr>
            <a:spLocks noChangeArrowheads="1"/>
          </p:cNvSpPr>
          <p:nvPr/>
        </p:nvSpPr>
        <p:spPr bwMode="auto">
          <a:xfrm rot="-7105092">
            <a:off x="6279357" y="502444"/>
            <a:ext cx="76200" cy="809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7" name="Oval 435"/>
          <p:cNvSpPr>
            <a:spLocks noChangeArrowheads="1"/>
          </p:cNvSpPr>
          <p:nvPr/>
        </p:nvSpPr>
        <p:spPr bwMode="auto">
          <a:xfrm rot="-4131758">
            <a:off x="7234238" y="144463"/>
            <a:ext cx="635000" cy="6667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8" name="Oval 436"/>
          <p:cNvSpPr>
            <a:spLocks noChangeArrowheads="1"/>
          </p:cNvSpPr>
          <p:nvPr/>
        </p:nvSpPr>
        <p:spPr bwMode="auto">
          <a:xfrm rot="-7105092">
            <a:off x="7412038" y="6604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49" name="Oval 437"/>
          <p:cNvSpPr>
            <a:spLocks noChangeArrowheads="1"/>
          </p:cNvSpPr>
          <p:nvPr/>
        </p:nvSpPr>
        <p:spPr bwMode="auto">
          <a:xfrm rot="-7105092">
            <a:off x="7299326" y="5715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50" name="Oval 438"/>
          <p:cNvSpPr>
            <a:spLocks noChangeArrowheads="1"/>
          </p:cNvSpPr>
          <p:nvPr/>
        </p:nvSpPr>
        <p:spPr bwMode="auto">
          <a:xfrm rot="-7105092">
            <a:off x="7280276" y="4270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51" name="Oval 439"/>
          <p:cNvSpPr>
            <a:spLocks noChangeArrowheads="1"/>
          </p:cNvSpPr>
          <p:nvPr/>
        </p:nvSpPr>
        <p:spPr bwMode="auto">
          <a:xfrm rot="-7105092">
            <a:off x="7429501" y="3778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52" name="Oval 440"/>
          <p:cNvSpPr>
            <a:spLocks noChangeArrowheads="1"/>
          </p:cNvSpPr>
          <p:nvPr/>
        </p:nvSpPr>
        <p:spPr bwMode="auto">
          <a:xfrm rot="-7105092">
            <a:off x="7697788" y="5318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53" name="Oval 441"/>
          <p:cNvSpPr>
            <a:spLocks noChangeArrowheads="1"/>
          </p:cNvSpPr>
          <p:nvPr/>
        </p:nvSpPr>
        <p:spPr bwMode="auto">
          <a:xfrm rot="-7105092">
            <a:off x="7590632" y="638969"/>
            <a:ext cx="76200" cy="809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54" name="Oval 442"/>
          <p:cNvSpPr>
            <a:spLocks noChangeArrowheads="1"/>
          </p:cNvSpPr>
          <p:nvPr/>
        </p:nvSpPr>
        <p:spPr bwMode="auto">
          <a:xfrm rot="-7105092">
            <a:off x="7702551" y="390526"/>
            <a:ext cx="74613" cy="809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55" name="Oval 443"/>
          <p:cNvSpPr>
            <a:spLocks noChangeArrowheads="1"/>
          </p:cNvSpPr>
          <p:nvPr/>
        </p:nvSpPr>
        <p:spPr bwMode="auto">
          <a:xfrm rot="-7105092">
            <a:off x="7599363" y="2635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56" name="Oval 444"/>
          <p:cNvSpPr>
            <a:spLocks noChangeArrowheads="1"/>
          </p:cNvSpPr>
          <p:nvPr/>
        </p:nvSpPr>
        <p:spPr bwMode="auto">
          <a:xfrm rot="-7105092">
            <a:off x="7454901" y="2397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57" name="Oval 445"/>
          <p:cNvSpPr>
            <a:spLocks noChangeArrowheads="1"/>
          </p:cNvSpPr>
          <p:nvPr/>
        </p:nvSpPr>
        <p:spPr bwMode="auto">
          <a:xfrm rot="-7105092">
            <a:off x="7562851" y="4413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58" name="Oval 446"/>
          <p:cNvSpPr>
            <a:spLocks noChangeArrowheads="1"/>
          </p:cNvSpPr>
          <p:nvPr/>
        </p:nvSpPr>
        <p:spPr bwMode="auto">
          <a:xfrm rot="-7105092">
            <a:off x="7457282" y="516732"/>
            <a:ext cx="76200" cy="809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761" name="Group 449"/>
          <p:cNvGrpSpPr>
            <a:grpSpLocks/>
          </p:cNvGrpSpPr>
          <p:nvPr/>
        </p:nvGrpSpPr>
        <p:grpSpPr bwMode="auto">
          <a:xfrm>
            <a:off x="3657601" y="3719514"/>
            <a:ext cx="752475" cy="746125"/>
            <a:chOff x="4368" y="1824"/>
            <a:chExt cx="474" cy="470"/>
          </a:xfrm>
        </p:grpSpPr>
        <p:sp>
          <p:nvSpPr>
            <p:cNvPr id="13762" name="Oval 450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63" name="Group 451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764" name="Oval 452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65" name="Oval 453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66" name="Oval 454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67" name="Oval 455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68" name="Oval 456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769" name="Group 457"/>
          <p:cNvGrpSpPr>
            <a:grpSpLocks/>
          </p:cNvGrpSpPr>
          <p:nvPr/>
        </p:nvGrpSpPr>
        <p:grpSpPr bwMode="auto">
          <a:xfrm>
            <a:off x="3643314" y="4751389"/>
            <a:ext cx="752475" cy="746125"/>
            <a:chOff x="4368" y="1824"/>
            <a:chExt cx="474" cy="470"/>
          </a:xfrm>
        </p:grpSpPr>
        <p:sp>
          <p:nvSpPr>
            <p:cNvPr id="13770" name="Oval 458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71" name="Group 459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772" name="Oval 460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73" name="Oval 461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74" name="Oval 462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75" name="Oval 463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76" name="Oval 464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777" name="Group 465"/>
          <p:cNvGrpSpPr>
            <a:grpSpLocks/>
          </p:cNvGrpSpPr>
          <p:nvPr/>
        </p:nvGrpSpPr>
        <p:grpSpPr bwMode="auto">
          <a:xfrm>
            <a:off x="4800601" y="3748089"/>
            <a:ext cx="752475" cy="746125"/>
            <a:chOff x="4368" y="1824"/>
            <a:chExt cx="474" cy="470"/>
          </a:xfrm>
        </p:grpSpPr>
        <p:sp>
          <p:nvSpPr>
            <p:cNvPr id="13778" name="Oval 466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79" name="Group 467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780" name="Oval 468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81" name="Oval 469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82" name="Oval 470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83" name="Oval 471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84" name="Oval 472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785" name="Group 473"/>
          <p:cNvGrpSpPr>
            <a:grpSpLocks/>
          </p:cNvGrpSpPr>
          <p:nvPr/>
        </p:nvGrpSpPr>
        <p:grpSpPr bwMode="auto">
          <a:xfrm>
            <a:off x="5943601" y="4724401"/>
            <a:ext cx="752475" cy="746125"/>
            <a:chOff x="4368" y="1824"/>
            <a:chExt cx="474" cy="470"/>
          </a:xfrm>
        </p:grpSpPr>
        <p:sp>
          <p:nvSpPr>
            <p:cNvPr id="13786" name="Oval 474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87" name="Group 475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788" name="Oval 476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89" name="Oval 477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90" name="Oval 478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91" name="Oval 479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92" name="Oval 480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793" name="Group 481"/>
          <p:cNvGrpSpPr>
            <a:grpSpLocks/>
          </p:cNvGrpSpPr>
          <p:nvPr/>
        </p:nvGrpSpPr>
        <p:grpSpPr bwMode="auto">
          <a:xfrm>
            <a:off x="7162801" y="5791201"/>
            <a:ext cx="752475" cy="746125"/>
            <a:chOff x="4368" y="1824"/>
            <a:chExt cx="474" cy="470"/>
          </a:xfrm>
        </p:grpSpPr>
        <p:sp>
          <p:nvSpPr>
            <p:cNvPr id="13794" name="Oval 482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795" name="Group 483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796" name="Oval 484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97" name="Oval 485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98" name="Oval 486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99" name="Oval 487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00" name="Oval 488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801" name="Group 489"/>
          <p:cNvGrpSpPr>
            <a:grpSpLocks/>
          </p:cNvGrpSpPr>
          <p:nvPr/>
        </p:nvGrpSpPr>
        <p:grpSpPr bwMode="auto">
          <a:xfrm>
            <a:off x="6019801" y="5791201"/>
            <a:ext cx="752475" cy="746125"/>
            <a:chOff x="4368" y="1824"/>
            <a:chExt cx="474" cy="470"/>
          </a:xfrm>
        </p:grpSpPr>
        <p:sp>
          <p:nvSpPr>
            <p:cNvPr id="13802" name="Oval 490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03" name="Group 491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804" name="Oval 492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05" name="Oval 493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06" name="Oval 494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07" name="Oval 495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08" name="Oval 496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809" name="Group 497"/>
          <p:cNvGrpSpPr>
            <a:grpSpLocks/>
          </p:cNvGrpSpPr>
          <p:nvPr/>
        </p:nvGrpSpPr>
        <p:grpSpPr bwMode="auto">
          <a:xfrm>
            <a:off x="4876801" y="5791201"/>
            <a:ext cx="752475" cy="746125"/>
            <a:chOff x="4368" y="1824"/>
            <a:chExt cx="474" cy="470"/>
          </a:xfrm>
        </p:grpSpPr>
        <p:sp>
          <p:nvSpPr>
            <p:cNvPr id="13810" name="Oval 498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11" name="Group 499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812" name="Oval 500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13" name="Oval 501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14" name="Oval 502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15" name="Oval 503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16" name="Oval 504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817" name="Group 505"/>
          <p:cNvGrpSpPr>
            <a:grpSpLocks/>
          </p:cNvGrpSpPr>
          <p:nvPr/>
        </p:nvGrpSpPr>
        <p:grpSpPr bwMode="auto">
          <a:xfrm>
            <a:off x="3657601" y="5791201"/>
            <a:ext cx="752475" cy="746125"/>
            <a:chOff x="4368" y="1824"/>
            <a:chExt cx="474" cy="470"/>
          </a:xfrm>
        </p:grpSpPr>
        <p:sp>
          <p:nvSpPr>
            <p:cNvPr id="13818" name="Oval 506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19" name="Group 507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820" name="Oval 508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1" name="Oval 509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2" name="Oval 510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3" name="Oval 511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24" name="Oval 512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825" name="Oval 513"/>
          <p:cNvSpPr>
            <a:spLocks noChangeArrowheads="1"/>
          </p:cNvSpPr>
          <p:nvPr/>
        </p:nvSpPr>
        <p:spPr bwMode="auto">
          <a:xfrm rot="-7105092">
            <a:off x="6431757" y="654844"/>
            <a:ext cx="76200" cy="809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6" name="Oval 514"/>
          <p:cNvSpPr>
            <a:spLocks noChangeArrowheads="1"/>
          </p:cNvSpPr>
          <p:nvPr/>
        </p:nvSpPr>
        <p:spPr bwMode="auto">
          <a:xfrm rot="-7105092">
            <a:off x="5086351" y="48895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7" name="Oval 515"/>
          <p:cNvSpPr>
            <a:spLocks noChangeArrowheads="1"/>
          </p:cNvSpPr>
          <p:nvPr/>
        </p:nvSpPr>
        <p:spPr bwMode="auto">
          <a:xfrm rot="-7105092">
            <a:off x="5072063" y="29845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9" name="Oval 517"/>
          <p:cNvSpPr>
            <a:spLocks noChangeArrowheads="1"/>
          </p:cNvSpPr>
          <p:nvPr/>
        </p:nvSpPr>
        <p:spPr bwMode="auto">
          <a:xfrm rot="-7105092">
            <a:off x="3832226" y="31988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0" name="Oval 518"/>
          <p:cNvSpPr>
            <a:spLocks noChangeArrowheads="1"/>
          </p:cNvSpPr>
          <p:nvPr/>
        </p:nvSpPr>
        <p:spPr bwMode="auto">
          <a:xfrm rot="-7105092">
            <a:off x="4289426" y="30464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2" name="Oval 520"/>
          <p:cNvSpPr>
            <a:spLocks noChangeArrowheads="1"/>
          </p:cNvSpPr>
          <p:nvPr/>
        </p:nvSpPr>
        <p:spPr bwMode="auto">
          <a:xfrm rot="-7105092">
            <a:off x="3887788" y="28178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3" name="Oval 521"/>
          <p:cNvSpPr>
            <a:spLocks noChangeArrowheads="1"/>
          </p:cNvSpPr>
          <p:nvPr/>
        </p:nvSpPr>
        <p:spPr bwMode="auto">
          <a:xfrm rot="-7105092">
            <a:off x="3811588" y="49514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4" name="Oval 522"/>
          <p:cNvSpPr>
            <a:spLocks noChangeArrowheads="1"/>
          </p:cNvSpPr>
          <p:nvPr/>
        </p:nvSpPr>
        <p:spPr bwMode="auto">
          <a:xfrm rot="-7105092">
            <a:off x="3867151" y="588645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37" name="Oval 525"/>
          <p:cNvSpPr>
            <a:spLocks noChangeArrowheads="1"/>
          </p:cNvSpPr>
          <p:nvPr/>
        </p:nvSpPr>
        <p:spPr bwMode="auto">
          <a:xfrm rot="-7105092">
            <a:off x="4213226" y="61087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864" name="Group 552"/>
          <p:cNvGrpSpPr>
            <a:grpSpLocks/>
          </p:cNvGrpSpPr>
          <p:nvPr/>
        </p:nvGrpSpPr>
        <p:grpSpPr bwMode="auto">
          <a:xfrm>
            <a:off x="4800601" y="2743201"/>
            <a:ext cx="752475" cy="746125"/>
            <a:chOff x="4368" y="1824"/>
            <a:chExt cx="474" cy="470"/>
          </a:xfrm>
        </p:grpSpPr>
        <p:sp>
          <p:nvSpPr>
            <p:cNvPr id="13865" name="Oval 553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66" name="Group 554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867" name="Oval 555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68" name="Oval 556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69" name="Oval 557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70" name="Oval 558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71" name="Oval 559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872" name="Group 560"/>
          <p:cNvGrpSpPr>
            <a:grpSpLocks/>
          </p:cNvGrpSpPr>
          <p:nvPr/>
        </p:nvGrpSpPr>
        <p:grpSpPr bwMode="auto">
          <a:xfrm>
            <a:off x="4800601" y="4765676"/>
            <a:ext cx="752475" cy="746125"/>
            <a:chOff x="4368" y="1824"/>
            <a:chExt cx="474" cy="470"/>
          </a:xfrm>
        </p:grpSpPr>
        <p:sp>
          <p:nvSpPr>
            <p:cNvPr id="13873" name="Oval 561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874" name="Group 562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875" name="Oval 563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76" name="Oval 564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77" name="Oval 565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78" name="Oval 566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79" name="Oval 567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882" name="Oval 570"/>
          <p:cNvSpPr>
            <a:spLocks noChangeArrowheads="1"/>
          </p:cNvSpPr>
          <p:nvPr/>
        </p:nvSpPr>
        <p:spPr bwMode="auto">
          <a:xfrm rot="-7105092">
            <a:off x="5030788" y="325437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85" name="Oval 573"/>
          <p:cNvSpPr>
            <a:spLocks noChangeArrowheads="1"/>
          </p:cNvSpPr>
          <p:nvPr/>
        </p:nvSpPr>
        <p:spPr bwMode="auto">
          <a:xfrm rot="-7105092">
            <a:off x="4878388" y="320516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86" name="Oval 574"/>
          <p:cNvSpPr>
            <a:spLocks noChangeArrowheads="1"/>
          </p:cNvSpPr>
          <p:nvPr/>
        </p:nvSpPr>
        <p:spPr bwMode="auto">
          <a:xfrm rot="-7105092">
            <a:off x="4878388" y="31226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87" name="Oval 575"/>
          <p:cNvSpPr>
            <a:spLocks noChangeArrowheads="1"/>
          </p:cNvSpPr>
          <p:nvPr/>
        </p:nvSpPr>
        <p:spPr bwMode="auto">
          <a:xfrm rot="-7105092">
            <a:off x="5160963" y="27765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88" name="Oval 576"/>
          <p:cNvSpPr>
            <a:spLocks noChangeArrowheads="1"/>
          </p:cNvSpPr>
          <p:nvPr/>
        </p:nvSpPr>
        <p:spPr bwMode="auto">
          <a:xfrm rot="-7105092">
            <a:off x="5230813" y="28194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89" name="Oval 577"/>
          <p:cNvSpPr>
            <a:spLocks noChangeArrowheads="1"/>
          </p:cNvSpPr>
          <p:nvPr/>
        </p:nvSpPr>
        <p:spPr bwMode="auto">
          <a:xfrm rot="-7105092">
            <a:off x="5230813" y="28956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91" name="Oval 579"/>
          <p:cNvSpPr>
            <a:spLocks noChangeArrowheads="1"/>
          </p:cNvSpPr>
          <p:nvPr/>
        </p:nvSpPr>
        <p:spPr bwMode="auto">
          <a:xfrm rot="-7105092">
            <a:off x="5411788" y="30051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92" name="Oval 580"/>
          <p:cNvSpPr>
            <a:spLocks noChangeArrowheads="1"/>
          </p:cNvSpPr>
          <p:nvPr/>
        </p:nvSpPr>
        <p:spPr bwMode="auto">
          <a:xfrm rot="-7105092">
            <a:off x="5411788" y="30956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94" name="Oval 582"/>
          <p:cNvSpPr>
            <a:spLocks noChangeArrowheads="1"/>
          </p:cNvSpPr>
          <p:nvPr/>
        </p:nvSpPr>
        <p:spPr bwMode="auto">
          <a:xfrm rot="-7105092">
            <a:off x="5057776" y="6445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95" name="Oval 583"/>
          <p:cNvSpPr>
            <a:spLocks noChangeArrowheads="1"/>
          </p:cNvSpPr>
          <p:nvPr/>
        </p:nvSpPr>
        <p:spPr bwMode="auto">
          <a:xfrm rot="-7105092">
            <a:off x="4945063" y="5556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96" name="Oval 584"/>
          <p:cNvSpPr>
            <a:spLocks noChangeArrowheads="1"/>
          </p:cNvSpPr>
          <p:nvPr/>
        </p:nvSpPr>
        <p:spPr bwMode="auto">
          <a:xfrm rot="-7105092">
            <a:off x="4926013" y="41116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97" name="Oval 585"/>
          <p:cNvSpPr>
            <a:spLocks noChangeArrowheads="1"/>
          </p:cNvSpPr>
          <p:nvPr/>
        </p:nvSpPr>
        <p:spPr bwMode="auto">
          <a:xfrm rot="-7105092">
            <a:off x="5075238" y="36195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98" name="Oval 586"/>
          <p:cNvSpPr>
            <a:spLocks noChangeArrowheads="1"/>
          </p:cNvSpPr>
          <p:nvPr/>
        </p:nvSpPr>
        <p:spPr bwMode="auto">
          <a:xfrm rot="-7105092">
            <a:off x="5343526" y="5159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99" name="Oval 587"/>
          <p:cNvSpPr>
            <a:spLocks noChangeArrowheads="1"/>
          </p:cNvSpPr>
          <p:nvPr/>
        </p:nvSpPr>
        <p:spPr bwMode="auto">
          <a:xfrm rot="-7105092">
            <a:off x="5236369" y="623094"/>
            <a:ext cx="76200" cy="809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00" name="Oval 588"/>
          <p:cNvSpPr>
            <a:spLocks noChangeArrowheads="1"/>
          </p:cNvSpPr>
          <p:nvPr/>
        </p:nvSpPr>
        <p:spPr bwMode="auto">
          <a:xfrm rot="-7105092">
            <a:off x="5348288" y="374651"/>
            <a:ext cx="74613" cy="809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01" name="Oval 589"/>
          <p:cNvSpPr>
            <a:spLocks noChangeArrowheads="1"/>
          </p:cNvSpPr>
          <p:nvPr/>
        </p:nvSpPr>
        <p:spPr bwMode="auto">
          <a:xfrm rot="-7105092">
            <a:off x="5245101" y="24765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02" name="Oval 590"/>
          <p:cNvSpPr>
            <a:spLocks noChangeArrowheads="1"/>
          </p:cNvSpPr>
          <p:nvPr/>
        </p:nvSpPr>
        <p:spPr bwMode="auto">
          <a:xfrm rot="-7105092">
            <a:off x="5100638" y="4524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03" name="Oval 591"/>
          <p:cNvSpPr>
            <a:spLocks noChangeArrowheads="1"/>
          </p:cNvSpPr>
          <p:nvPr/>
        </p:nvSpPr>
        <p:spPr bwMode="auto">
          <a:xfrm rot="-7105092">
            <a:off x="5208588" y="42545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04" name="Oval 592"/>
          <p:cNvSpPr>
            <a:spLocks noChangeArrowheads="1"/>
          </p:cNvSpPr>
          <p:nvPr/>
        </p:nvSpPr>
        <p:spPr bwMode="auto">
          <a:xfrm rot="-7105092">
            <a:off x="5103019" y="500857"/>
            <a:ext cx="76200" cy="80962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05" name="Oval 593"/>
          <p:cNvSpPr>
            <a:spLocks noChangeArrowheads="1"/>
          </p:cNvSpPr>
          <p:nvPr/>
        </p:nvSpPr>
        <p:spPr bwMode="auto">
          <a:xfrm rot="-7105092">
            <a:off x="5086351" y="48133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06" name="Oval 594"/>
          <p:cNvSpPr>
            <a:spLocks noChangeArrowheads="1"/>
          </p:cNvSpPr>
          <p:nvPr/>
        </p:nvSpPr>
        <p:spPr bwMode="auto">
          <a:xfrm rot="-7105092">
            <a:off x="5100638" y="3762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07" name="Oval 595"/>
          <p:cNvSpPr>
            <a:spLocks noChangeArrowheads="1"/>
          </p:cNvSpPr>
          <p:nvPr/>
        </p:nvSpPr>
        <p:spPr bwMode="auto">
          <a:xfrm rot="-7105092">
            <a:off x="5086351" y="49657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08" name="Oval 596"/>
          <p:cNvSpPr>
            <a:spLocks noChangeArrowheads="1"/>
          </p:cNvSpPr>
          <p:nvPr/>
        </p:nvSpPr>
        <p:spPr bwMode="auto">
          <a:xfrm rot="-7105092">
            <a:off x="5253038" y="4524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09" name="Oval 597"/>
          <p:cNvSpPr>
            <a:spLocks noChangeArrowheads="1"/>
          </p:cNvSpPr>
          <p:nvPr/>
        </p:nvSpPr>
        <p:spPr bwMode="auto">
          <a:xfrm rot="-7105092">
            <a:off x="6423026" y="40100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11" name="Oval 599"/>
          <p:cNvSpPr>
            <a:spLocks noChangeArrowheads="1"/>
          </p:cNvSpPr>
          <p:nvPr/>
        </p:nvSpPr>
        <p:spPr bwMode="auto">
          <a:xfrm rot="-7105092">
            <a:off x="5086351" y="48895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14" name="Oval 602"/>
          <p:cNvSpPr>
            <a:spLocks noChangeArrowheads="1"/>
          </p:cNvSpPr>
          <p:nvPr/>
        </p:nvSpPr>
        <p:spPr bwMode="auto">
          <a:xfrm rot="-7105092">
            <a:off x="5003801" y="53324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15" name="Oval 603"/>
          <p:cNvSpPr>
            <a:spLocks noChangeArrowheads="1"/>
          </p:cNvSpPr>
          <p:nvPr/>
        </p:nvSpPr>
        <p:spPr bwMode="auto">
          <a:xfrm rot="-7105092">
            <a:off x="5080001" y="54086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16" name="Oval 604"/>
          <p:cNvSpPr>
            <a:spLocks noChangeArrowheads="1"/>
          </p:cNvSpPr>
          <p:nvPr/>
        </p:nvSpPr>
        <p:spPr bwMode="auto">
          <a:xfrm rot="-7105092">
            <a:off x="5086351" y="53673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12" name="Oval 600"/>
          <p:cNvSpPr>
            <a:spLocks noChangeArrowheads="1"/>
          </p:cNvSpPr>
          <p:nvPr/>
        </p:nvSpPr>
        <p:spPr bwMode="auto">
          <a:xfrm rot="-7105092">
            <a:off x="5454651" y="3032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17" name="Oval 605"/>
          <p:cNvSpPr>
            <a:spLocks noChangeArrowheads="1"/>
          </p:cNvSpPr>
          <p:nvPr/>
        </p:nvSpPr>
        <p:spPr bwMode="auto">
          <a:xfrm rot="-7105092">
            <a:off x="5391151" y="6080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19" name="Oval 607"/>
          <p:cNvSpPr>
            <a:spLocks noChangeArrowheads="1"/>
          </p:cNvSpPr>
          <p:nvPr/>
        </p:nvSpPr>
        <p:spPr bwMode="auto">
          <a:xfrm rot="-7105092">
            <a:off x="5127626" y="32750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2" name="Oval 610"/>
          <p:cNvSpPr>
            <a:spLocks noChangeArrowheads="1"/>
          </p:cNvSpPr>
          <p:nvPr/>
        </p:nvSpPr>
        <p:spPr bwMode="auto">
          <a:xfrm rot="-7105092">
            <a:off x="6423026" y="39338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4" name="Oval 612"/>
          <p:cNvSpPr>
            <a:spLocks noChangeArrowheads="1"/>
          </p:cNvSpPr>
          <p:nvPr/>
        </p:nvSpPr>
        <p:spPr bwMode="auto">
          <a:xfrm rot="-7105092">
            <a:off x="5127626" y="33512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5" name="Oval 613"/>
          <p:cNvSpPr>
            <a:spLocks noChangeArrowheads="1"/>
          </p:cNvSpPr>
          <p:nvPr/>
        </p:nvSpPr>
        <p:spPr bwMode="auto">
          <a:xfrm rot="-7105092">
            <a:off x="5245101" y="50419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6" name="Oval 614"/>
          <p:cNvSpPr>
            <a:spLocks noChangeArrowheads="1"/>
          </p:cNvSpPr>
          <p:nvPr/>
        </p:nvSpPr>
        <p:spPr bwMode="auto">
          <a:xfrm rot="-7105092">
            <a:off x="5183188" y="51181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8" name="Oval 616"/>
          <p:cNvSpPr>
            <a:spLocks noChangeArrowheads="1"/>
          </p:cNvSpPr>
          <p:nvPr/>
        </p:nvSpPr>
        <p:spPr bwMode="auto">
          <a:xfrm rot="-7105092">
            <a:off x="5245101" y="51181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930" name="Group 618"/>
          <p:cNvGrpSpPr>
            <a:grpSpLocks/>
          </p:cNvGrpSpPr>
          <p:nvPr/>
        </p:nvGrpSpPr>
        <p:grpSpPr bwMode="auto">
          <a:xfrm>
            <a:off x="5943601" y="3733801"/>
            <a:ext cx="752475" cy="746125"/>
            <a:chOff x="4368" y="1824"/>
            <a:chExt cx="474" cy="470"/>
          </a:xfrm>
        </p:grpSpPr>
        <p:sp>
          <p:nvSpPr>
            <p:cNvPr id="13931" name="Oval 619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932" name="Group 620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933" name="Oval 621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4" name="Oval 622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5" name="Oval 623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6" name="Oval 624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37" name="Oval 625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938" name="Group 626"/>
          <p:cNvGrpSpPr>
            <a:grpSpLocks/>
          </p:cNvGrpSpPr>
          <p:nvPr/>
        </p:nvGrpSpPr>
        <p:grpSpPr bwMode="auto">
          <a:xfrm>
            <a:off x="5943601" y="2667001"/>
            <a:ext cx="752475" cy="746125"/>
            <a:chOff x="4368" y="1824"/>
            <a:chExt cx="474" cy="470"/>
          </a:xfrm>
        </p:grpSpPr>
        <p:sp>
          <p:nvSpPr>
            <p:cNvPr id="13939" name="Oval 627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940" name="Group 628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941" name="Oval 629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42" name="Oval 630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43" name="Oval 631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44" name="Oval 632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45" name="Oval 633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946" name="Group 634"/>
          <p:cNvGrpSpPr>
            <a:grpSpLocks/>
          </p:cNvGrpSpPr>
          <p:nvPr/>
        </p:nvGrpSpPr>
        <p:grpSpPr bwMode="auto">
          <a:xfrm>
            <a:off x="7086601" y="2667001"/>
            <a:ext cx="752475" cy="746125"/>
            <a:chOff x="4368" y="1824"/>
            <a:chExt cx="474" cy="470"/>
          </a:xfrm>
        </p:grpSpPr>
        <p:sp>
          <p:nvSpPr>
            <p:cNvPr id="13947" name="Oval 635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948" name="Group 636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949" name="Oval 637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50" name="Oval 638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51" name="Oval 639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52" name="Oval 640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53" name="Oval 641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954" name="Group 642"/>
          <p:cNvGrpSpPr>
            <a:grpSpLocks/>
          </p:cNvGrpSpPr>
          <p:nvPr/>
        </p:nvGrpSpPr>
        <p:grpSpPr bwMode="auto">
          <a:xfrm>
            <a:off x="7162801" y="3733801"/>
            <a:ext cx="752475" cy="746125"/>
            <a:chOff x="4368" y="1824"/>
            <a:chExt cx="474" cy="470"/>
          </a:xfrm>
        </p:grpSpPr>
        <p:sp>
          <p:nvSpPr>
            <p:cNvPr id="13955" name="Oval 643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956" name="Group 644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957" name="Oval 645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58" name="Oval 646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59" name="Oval 647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60" name="Oval 648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61" name="Oval 649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3962" name="Group 650"/>
          <p:cNvGrpSpPr>
            <a:grpSpLocks/>
          </p:cNvGrpSpPr>
          <p:nvPr/>
        </p:nvGrpSpPr>
        <p:grpSpPr bwMode="auto">
          <a:xfrm>
            <a:off x="7162801" y="4724401"/>
            <a:ext cx="752475" cy="746125"/>
            <a:chOff x="4368" y="1824"/>
            <a:chExt cx="474" cy="470"/>
          </a:xfrm>
        </p:grpSpPr>
        <p:sp>
          <p:nvSpPr>
            <p:cNvPr id="13963" name="Oval 651"/>
            <p:cNvSpPr>
              <a:spLocks noChangeArrowheads="1"/>
            </p:cNvSpPr>
            <p:nvPr/>
          </p:nvSpPr>
          <p:spPr bwMode="auto">
            <a:xfrm rot="-2973333">
              <a:off x="4535" y="2098"/>
              <a:ext cx="56" cy="5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964" name="Group 652"/>
            <p:cNvGrpSpPr>
              <a:grpSpLocks/>
            </p:cNvGrpSpPr>
            <p:nvPr/>
          </p:nvGrpSpPr>
          <p:grpSpPr bwMode="auto">
            <a:xfrm>
              <a:off x="4368" y="1824"/>
              <a:ext cx="474" cy="470"/>
              <a:chOff x="1394" y="1632"/>
              <a:chExt cx="474" cy="470"/>
            </a:xfrm>
          </p:grpSpPr>
          <p:sp>
            <p:nvSpPr>
              <p:cNvPr id="13965" name="Oval 653"/>
              <p:cNvSpPr>
                <a:spLocks noChangeArrowheads="1"/>
              </p:cNvSpPr>
              <p:nvPr/>
            </p:nvSpPr>
            <p:spPr bwMode="auto">
              <a:xfrm>
                <a:off x="1394" y="1632"/>
                <a:ext cx="474" cy="47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66" name="Oval 654"/>
              <p:cNvSpPr>
                <a:spLocks noChangeArrowheads="1"/>
              </p:cNvSpPr>
              <p:nvPr/>
            </p:nvSpPr>
            <p:spPr bwMode="auto">
              <a:xfrm rot="-2973333">
                <a:off x="1421" y="1832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67" name="Oval 655"/>
              <p:cNvSpPr>
                <a:spLocks noChangeArrowheads="1"/>
              </p:cNvSpPr>
              <p:nvPr/>
            </p:nvSpPr>
            <p:spPr bwMode="auto">
              <a:xfrm rot="-2973333">
                <a:off x="1621" y="1768"/>
                <a:ext cx="57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68" name="Oval 656"/>
              <p:cNvSpPr>
                <a:spLocks noChangeArrowheads="1"/>
              </p:cNvSpPr>
              <p:nvPr/>
            </p:nvSpPr>
            <p:spPr bwMode="auto">
              <a:xfrm rot="-2973333">
                <a:off x="1683" y="1950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969" name="Oval 657"/>
              <p:cNvSpPr>
                <a:spLocks noChangeArrowheads="1"/>
              </p:cNvSpPr>
              <p:nvPr/>
            </p:nvSpPr>
            <p:spPr bwMode="auto">
              <a:xfrm rot="-2973333">
                <a:off x="1726" y="1747"/>
                <a:ext cx="56" cy="57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3971" name="Oval 659"/>
          <p:cNvSpPr>
            <a:spLocks noChangeArrowheads="1"/>
          </p:cNvSpPr>
          <p:nvPr/>
        </p:nvSpPr>
        <p:spPr bwMode="auto">
          <a:xfrm rot="-7105092">
            <a:off x="6118226" y="41481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74" name="Oval 662"/>
          <p:cNvSpPr>
            <a:spLocks noChangeArrowheads="1"/>
          </p:cNvSpPr>
          <p:nvPr/>
        </p:nvSpPr>
        <p:spPr bwMode="auto">
          <a:xfrm rot="-7105092">
            <a:off x="6499226" y="41624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75" name="Oval 663"/>
          <p:cNvSpPr>
            <a:spLocks noChangeArrowheads="1"/>
          </p:cNvSpPr>
          <p:nvPr/>
        </p:nvSpPr>
        <p:spPr bwMode="auto">
          <a:xfrm rot="-7105092">
            <a:off x="6118226" y="42243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77" name="Oval 665"/>
          <p:cNvSpPr>
            <a:spLocks noChangeArrowheads="1"/>
          </p:cNvSpPr>
          <p:nvPr/>
        </p:nvSpPr>
        <p:spPr bwMode="auto">
          <a:xfrm rot="-7105092">
            <a:off x="6194426" y="39957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78" name="Oval 666"/>
          <p:cNvSpPr>
            <a:spLocks noChangeArrowheads="1"/>
          </p:cNvSpPr>
          <p:nvPr/>
        </p:nvSpPr>
        <p:spPr bwMode="auto">
          <a:xfrm rot="-7105092">
            <a:off x="6575426" y="4127501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79" name="Oval 667"/>
          <p:cNvSpPr>
            <a:spLocks noChangeArrowheads="1"/>
          </p:cNvSpPr>
          <p:nvPr/>
        </p:nvSpPr>
        <p:spPr bwMode="auto">
          <a:xfrm rot="-7105092">
            <a:off x="6118226" y="39195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82" name="Oval 670"/>
          <p:cNvSpPr>
            <a:spLocks noChangeArrowheads="1"/>
          </p:cNvSpPr>
          <p:nvPr/>
        </p:nvSpPr>
        <p:spPr bwMode="auto">
          <a:xfrm rot="-7105092">
            <a:off x="6499226" y="39338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83" name="Oval 671"/>
          <p:cNvSpPr>
            <a:spLocks noChangeArrowheads="1"/>
          </p:cNvSpPr>
          <p:nvPr/>
        </p:nvSpPr>
        <p:spPr bwMode="auto">
          <a:xfrm rot="-7105092">
            <a:off x="6118226" y="399573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86" name="Oval 674"/>
          <p:cNvSpPr>
            <a:spLocks noChangeArrowheads="1"/>
          </p:cNvSpPr>
          <p:nvPr/>
        </p:nvSpPr>
        <p:spPr bwMode="auto">
          <a:xfrm rot="-7105092">
            <a:off x="6464301" y="31988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87" name="Oval 675"/>
          <p:cNvSpPr>
            <a:spLocks noChangeArrowheads="1"/>
          </p:cNvSpPr>
          <p:nvPr/>
        </p:nvSpPr>
        <p:spPr bwMode="auto">
          <a:xfrm rot="-7105092">
            <a:off x="6505576" y="3151188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88" name="Oval 676"/>
          <p:cNvSpPr>
            <a:spLocks noChangeArrowheads="1"/>
          </p:cNvSpPr>
          <p:nvPr/>
        </p:nvSpPr>
        <p:spPr bwMode="auto">
          <a:xfrm rot="-7105092">
            <a:off x="6464301" y="29702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89" name="Oval 677"/>
          <p:cNvSpPr>
            <a:spLocks noChangeArrowheads="1"/>
          </p:cNvSpPr>
          <p:nvPr/>
        </p:nvSpPr>
        <p:spPr bwMode="auto">
          <a:xfrm rot="-7105092">
            <a:off x="6464301" y="30464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90" name="Oval 678"/>
          <p:cNvSpPr>
            <a:spLocks noChangeArrowheads="1"/>
          </p:cNvSpPr>
          <p:nvPr/>
        </p:nvSpPr>
        <p:spPr bwMode="auto">
          <a:xfrm rot="-7105092">
            <a:off x="6311901" y="30464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91" name="Oval 679"/>
          <p:cNvSpPr>
            <a:spLocks noChangeArrowheads="1"/>
          </p:cNvSpPr>
          <p:nvPr/>
        </p:nvSpPr>
        <p:spPr bwMode="auto">
          <a:xfrm rot="-7105092">
            <a:off x="6097588" y="28940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92" name="Oval 680"/>
          <p:cNvSpPr>
            <a:spLocks noChangeArrowheads="1"/>
          </p:cNvSpPr>
          <p:nvPr/>
        </p:nvSpPr>
        <p:spPr bwMode="auto">
          <a:xfrm rot="-7105092">
            <a:off x="6097588" y="28178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93" name="Oval 681"/>
          <p:cNvSpPr>
            <a:spLocks noChangeArrowheads="1"/>
          </p:cNvSpPr>
          <p:nvPr/>
        </p:nvSpPr>
        <p:spPr bwMode="auto">
          <a:xfrm rot="-7105092">
            <a:off x="6173788" y="279717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00" name="Oval 688"/>
          <p:cNvSpPr>
            <a:spLocks noChangeArrowheads="1"/>
          </p:cNvSpPr>
          <p:nvPr/>
        </p:nvSpPr>
        <p:spPr bwMode="auto">
          <a:xfrm rot="-7105092">
            <a:off x="6118226" y="32480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01" name="Oval 689"/>
          <p:cNvSpPr>
            <a:spLocks noChangeArrowheads="1"/>
          </p:cNvSpPr>
          <p:nvPr/>
        </p:nvSpPr>
        <p:spPr bwMode="auto">
          <a:xfrm rot="-7105092">
            <a:off x="6118226" y="31718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02" name="Oval 690"/>
          <p:cNvSpPr>
            <a:spLocks noChangeArrowheads="1"/>
          </p:cNvSpPr>
          <p:nvPr/>
        </p:nvSpPr>
        <p:spPr bwMode="auto">
          <a:xfrm rot="-7105092">
            <a:off x="6194426" y="31718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03" name="Oval 691"/>
          <p:cNvSpPr>
            <a:spLocks noChangeArrowheads="1"/>
          </p:cNvSpPr>
          <p:nvPr/>
        </p:nvSpPr>
        <p:spPr bwMode="auto">
          <a:xfrm rot="-7105092">
            <a:off x="7621588" y="29432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04" name="Oval 692"/>
          <p:cNvSpPr>
            <a:spLocks noChangeArrowheads="1"/>
          </p:cNvSpPr>
          <p:nvPr/>
        </p:nvSpPr>
        <p:spPr bwMode="auto">
          <a:xfrm rot="-7105092">
            <a:off x="7316788" y="30194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05" name="Oval 693"/>
          <p:cNvSpPr>
            <a:spLocks noChangeArrowheads="1"/>
          </p:cNvSpPr>
          <p:nvPr/>
        </p:nvSpPr>
        <p:spPr bwMode="auto">
          <a:xfrm rot="-7105092">
            <a:off x="7240588" y="27908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06" name="Oval 694"/>
          <p:cNvSpPr>
            <a:spLocks noChangeArrowheads="1"/>
          </p:cNvSpPr>
          <p:nvPr/>
        </p:nvSpPr>
        <p:spPr bwMode="auto">
          <a:xfrm rot="-7105092">
            <a:off x="7621588" y="30194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07" name="Oval 695"/>
          <p:cNvSpPr>
            <a:spLocks noChangeArrowheads="1"/>
          </p:cNvSpPr>
          <p:nvPr/>
        </p:nvSpPr>
        <p:spPr bwMode="auto">
          <a:xfrm rot="-7105092">
            <a:off x="7164388" y="30194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08" name="Oval 696"/>
          <p:cNvSpPr>
            <a:spLocks noChangeArrowheads="1"/>
          </p:cNvSpPr>
          <p:nvPr/>
        </p:nvSpPr>
        <p:spPr bwMode="auto">
          <a:xfrm rot="-7105092">
            <a:off x="7469188" y="30194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09" name="Oval 697"/>
          <p:cNvSpPr>
            <a:spLocks noChangeArrowheads="1"/>
          </p:cNvSpPr>
          <p:nvPr/>
        </p:nvSpPr>
        <p:spPr bwMode="auto">
          <a:xfrm rot="-7105092">
            <a:off x="7392988" y="30956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10" name="Oval 698"/>
          <p:cNvSpPr>
            <a:spLocks noChangeArrowheads="1"/>
          </p:cNvSpPr>
          <p:nvPr/>
        </p:nvSpPr>
        <p:spPr bwMode="auto">
          <a:xfrm rot="-7105092">
            <a:off x="7469188" y="30956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11" name="Oval 699"/>
          <p:cNvSpPr>
            <a:spLocks noChangeArrowheads="1"/>
          </p:cNvSpPr>
          <p:nvPr/>
        </p:nvSpPr>
        <p:spPr bwMode="auto">
          <a:xfrm rot="-7105092">
            <a:off x="7392988" y="28670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12" name="Oval 700"/>
          <p:cNvSpPr>
            <a:spLocks noChangeArrowheads="1"/>
          </p:cNvSpPr>
          <p:nvPr/>
        </p:nvSpPr>
        <p:spPr bwMode="auto">
          <a:xfrm rot="-7105092">
            <a:off x="7316788" y="30956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13" name="Oval 701"/>
          <p:cNvSpPr>
            <a:spLocks noChangeArrowheads="1"/>
          </p:cNvSpPr>
          <p:nvPr/>
        </p:nvSpPr>
        <p:spPr bwMode="auto">
          <a:xfrm rot="-7105092">
            <a:off x="7621588" y="3095626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14" name="Oval 702"/>
          <p:cNvSpPr>
            <a:spLocks noChangeArrowheads="1"/>
          </p:cNvSpPr>
          <p:nvPr/>
        </p:nvSpPr>
        <p:spPr bwMode="auto">
          <a:xfrm rot="-7105092">
            <a:off x="7697788" y="40370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15" name="Oval 703"/>
          <p:cNvSpPr>
            <a:spLocks noChangeArrowheads="1"/>
          </p:cNvSpPr>
          <p:nvPr/>
        </p:nvSpPr>
        <p:spPr bwMode="auto">
          <a:xfrm rot="-7105092">
            <a:off x="7392988" y="41132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16" name="Oval 704"/>
          <p:cNvSpPr>
            <a:spLocks noChangeArrowheads="1"/>
          </p:cNvSpPr>
          <p:nvPr/>
        </p:nvSpPr>
        <p:spPr bwMode="auto">
          <a:xfrm rot="-7105092">
            <a:off x="7316788" y="38846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17" name="Oval 705"/>
          <p:cNvSpPr>
            <a:spLocks noChangeArrowheads="1"/>
          </p:cNvSpPr>
          <p:nvPr/>
        </p:nvSpPr>
        <p:spPr bwMode="auto">
          <a:xfrm rot="-7105092">
            <a:off x="7697788" y="41132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18" name="Oval 706"/>
          <p:cNvSpPr>
            <a:spLocks noChangeArrowheads="1"/>
          </p:cNvSpPr>
          <p:nvPr/>
        </p:nvSpPr>
        <p:spPr bwMode="auto">
          <a:xfrm rot="-7105092">
            <a:off x="7240588" y="41132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19" name="Oval 707"/>
          <p:cNvSpPr>
            <a:spLocks noChangeArrowheads="1"/>
          </p:cNvSpPr>
          <p:nvPr/>
        </p:nvSpPr>
        <p:spPr bwMode="auto">
          <a:xfrm rot="-7105092">
            <a:off x="7545388" y="41132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0" name="Oval 708"/>
          <p:cNvSpPr>
            <a:spLocks noChangeArrowheads="1"/>
          </p:cNvSpPr>
          <p:nvPr/>
        </p:nvSpPr>
        <p:spPr bwMode="auto">
          <a:xfrm rot="-7105092">
            <a:off x="7469188" y="41894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1" name="Oval 709"/>
          <p:cNvSpPr>
            <a:spLocks noChangeArrowheads="1"/>
          </p:cNvSpPr>
          <p:nvPr/>
        </p:nvSpPr>
        <p:spPr bwMode="auto">
          <a:xfrm rot="-7105092">
            <a:off x="7545388" y="41894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2" name="Oval 710"/>
          <p:cNvSpPr>
            <a:spLocks noChangeArrowheads="1"/>
          </p:cNvSpPr>
          <p:nvPr/>
        </p:nvSpPr>
        <p:spPr bwMode="auto">
          <a:xfrm rot="-7105092">
            <a:off x="7469188" y="39608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3" name="Oval 711"/>
          <p:cNvSpPr>
            <a:spLocks noChangeArrowheads="1"/>
          </p:cNvSpPr>
          <p:nvPr/>
        </p:nvSpPr>
        <p:spPr bwMode="auto">
          <a:xfrm rot="-7105092">
            <a:off x="7392988" y="41894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4" name="Oval 712"/>
          <p:cNvSpPr>
            <a:spLocks noChangeArrowheads="1"/>
          </p:cNvSpPr>
          <p:nvPr/>
        </p:nvSpPr>
        <p:spPr bwMode="auto">
          <a:xfrm rot="-7105092">
            <a:off x="7697788" y="41894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5" name="Oval 713"/>
          <p:cNvSpPr>
            <a:spLocks noChangeArrowheads="1"/>
          </p:cNvSpPr>
          <p:nvPr/>
        </p:nvSpPr>
        <p:spPr bwMode="auto">
          <a:xfrm rot="-7105092">
            <a:off x="7697788" y="50276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6" name="Oval 714"/>
          <p:cNvSpPr>
            <a:spLocks noChangeArrowheads="1"/>
          </p:cNvSpPr>
          <p:nvPr/>
        </p:nvSpPr>
        <p:spPr bwMode="auto">
          <a:xfrm rot="-7105092">
            <a:off x="7392988" y="51038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7" name="Oval 715"/>
          <p:cNvSpPr>
            <a:spLocks noChangeArrowheads="1"/>
          </p:cNvSpPr>
          <p:nvPr/>
        </p:nvSpPr>
        <p:spPr bwMode="auto">
          <a:xfrm rot="-7105092">
            <a:off x="7316788" y="48752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8" name="Oval 716"/>
          <p:cNvSpPr>
            <a:spLocks noChangeArrowheads="1"/>
          </p:cNvSpPr>
          <p:nvPr/>
        </p:nvSpPr>
        <p:spPr bwMode="auto">
          <a:xfrm rot="-7105092">
            <a:off x="7697788" y="51038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29" name="Oval 717"/>
          <p:cNvSpPr>
            <a:spLocks noChangeArrowheads="1"/>
          </p:cNvSpPr>
          <p:nvPr/>
        </p:nvSpPr>
        <p:spPr bwMode="auto">
          <a:xfrm rot="-7105092">
            <a:off x="7240588" y="51038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0" name="Oval 718"/>
          <p:cNvSpPr>
            <a:spLocks noChangeArrowheads="1"/>
          </p:cNvSpPr>
          <p:nvPr/>
        </p:nvSpPr>
        <p:spPr bwMode="auto">
          <a:xfrm rot="-7105092">
            <a:off x="7545388" y="51038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1" name="Oval 719"/>
          <p:cNvSpPr>
            <a:spLocks noChangeArrowheads="1"/>
          </p:cNvSpPr>
          <p:nvPr/>
        </p:nvSpPr>
        <p:spPr bwMode="auto">
          <a:xfrm rot="-7105092">
            <a:off x="7469188" y="51800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2" name="Oval 720"/>
          <p:cNvSpPr>
            <a:spLocks noChangeArrowheads="1"/>
          </p:cNvSpPr>
          <p:nvPr/>
        </p:nvSpPr>
        <p:spPr bwMode="auto">
          <a:xfrm rot="-7105092">
            <a:off x="7545388" y="51800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3" name="Oval 721"/>
          <p:cNvSpPr>
            <a:spLocks noChangeArrowheads="1"/>
          </p:cNvSpPr>
          <p:nvPr/>
        </p:nvSpPr>
        <p:spPr bwMode="auto">
          <a:xfrm rot="-7105092">
            <a:off x="7469188" y="49514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4" name="Oval 722"/>
          <p:cNvSpPr>
            <a:spLocks noChangeArrowheads="1"/>
          </p:cNvSpPr>
          <p:nvPr/>
        </p:nvSpPr>
        <p:spPr bwMode="auto">
          <a:xfrm rot="-7105092">
            <a:off x="7392988" y="51800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5" name="Oval 723"/>
          <p:cNvSpPr>
            <a:spLocks noChangeArrowheads="1"/>
          </p:cNvSpPr>
          <p:nvPr/>
        </p:nvSpPr>
        <p:spPr bwMode="auto">
          <a:xfrm rot="-7105092">
            <a:off x="7697788" y="5180013"/>
            <a:ext cx="76200" cy="79375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036" name="Text Box 724"/>
          <p:cNvSpPr txBox="1">
            <a:spLocks noChangeArrowheads="1"/>
          </p:cNvSpPr>
          <p:nvPr/>
        </p:nvSpPr>
        <p:spPr bwMode="auto">
          <a:xfrm>
            <a:off x="3352800" y="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4037" name="Text Box 725"/>
          <p:cNvSpPr txBox="1">
            <a:spLocks noChangeArrowheads="1"/>
          </p:cNvSpPr>
          <p:nvPr/>
        </p:nvSpPr>
        <p:spPr bwMode="auto">
          <a:xfrm>
            <a:off x="4510088" y="-20638"/>
            <a:ext cx="381000" cy="45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4038" name="Text Box 726"/>
          <p:cNvSpPr txBox="1">
            <a:spLocks noChangeArrowheads="1"/>
          </p:cNvSpPr>
          <p:nvPr/>
        </p:nvSpPr>
        <p:spPr bwMode="auto">
          <a:xfrm>
            <a:off x="5700713" y="-20638"/>
            <a:ext cx="381000" cy="45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4039" name="Text Box 727"/>
          <p:cNvSpPr txBox="1">
            <a:spLocks noChangeArrowheads="1"/>
          </p:cNvSpPr>
          <p:nvPr/>
        </p:nvSpPr>
        <p:spPr bwMode="auto">
          <a:xfrm>
            <a:off x="6781800" y="-41275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3887451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C 0.00694 0.04422 0.01389 0.08843 0.01666 0.14722 C 0.01944 0.20602 0.01805 0.2794 0.01666 0.35278 " pathEditMode="relative" ptsTypes="aaA">
                                      <p:cBhvr>
                                        <p:cTn id="6" dur="2000" fill="hold"/>
                                        <p:tgtEl>
                                          <p:spTgt spid="137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1944 C 0.02743 0.10856 0.0434 0.23657 0.03854 0.30278 C 0.03368 0.36898 0.00798 0.37338 -0.01771 0.37778 " pathEditMode="relative" ptsTypes="aaA">
                                      <p:cBhvr>
                                        <p:cTn id="9" dur="2000" fill="hold"/>
                                        <p:tgtEl>
                                          <p:spTgt spid="137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354 -0.02222 C -0.03299 0.11157 -0.05243 0.24537 -0.05521 0.32778 C -0.05799 0.41019 -0.0441 0.4412 -0.03021 0.47222 " pathEditMode="relative" ptsTypes="aaA">
                                      <p:cBhvr>
                                        <p:cTn id="16" dur="2000" fill="hold"/>
                                        <p:tgtEl>
                                          <p:spTgt spid="137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1 -0.02477 C 0.01424 0.09653 0.02656 0.21782 0.02691 0.30856 C 0.02726 0.39931 0.01563 0.45949 0.00399 0.51968 " pathEditMode="relative" ptsTypes="aaA">
                                      <p:cBhvr>
                                        <p:cTn id="22" dur="2000" fill="hold"/>
                                        <p:tgtEl>
                                          <p:spTgt spid="137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-0.02662 C -0.02049 0.15763 -0.03994 0.34189 -0.04271 0.45393 C -0.04549 0.56597 -0.0316 0.60578 -0.01771 0.6456 " pathEditMode="relative" ptsTypes="aaA">
                                      <p:cBhvr>
                                        <p:cTn id="26" dur="2000" fill="hold"/>
                                        <p:tgtEl>
                                          <p:spTgt spid="137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3 -0.04607 C 0.03438 0.13148 0.05313 0.30902 0.05521 0.42893 C 0.0573 0.54884 0.04271 0.61111 0.02813 0.67338 " pathEditMode="relative" ptsTypes="aaA">
                                      <p:cBhvr>
                                        <p:cTn id="35" dur="2000" fill="hold"/>
                                        <p:tgtEl>
                                          <p:spTgt spid="137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00693 C 0.00122 0.07811 0.00625 0.16339 0.00087 0.24382 C -0.00451 0.32424 -0.03697 0.38318 -0.03628 0.47608 C -0.03559 0.56899 -0.0151 0.685 0.00556 0.80102 " pathEditMode="relative" ptsTypes="aaaA">
                                      <p:cBhvr>
                                        <p:cTn id="39" dur="2000" fill="hold"/>
                                        <p:tgtEl>
                                          <p:spTgt spid="13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39 -0.00393 C 0.00886 0.15068 -0.00868 0.30529 -0.00138 0.41715 C 0.00591 0.529 0.06285 0.5988 0.07066 0.6679 C 0.07848 0.737 0.06181 0.78438 0.04514 0.83199 " pathEditMode="relative" ptsTypes="aaaA">
                                      <p:cBhvr>
                                        <p:cTn id="42" dur="2000" fill="hold"/>
                                        <p:tgtEl>
                                          <p:spTgt spid="13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7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76 -0.02866 C 0.00764 0.06494 0.00053 0.15831 0.00556 0.23758 C 0.01059 0.31662 0.04636 0.34296 0.04514 0.44511 C 0.04393 0.54726 0.02118 0.69887 -0.00138 0.85047 " pathEditMode="relative" ptsTypes="aaaA">
                                      <p:cBhvr>
                                        <p:cTn id="48" dur="2000" fill="hold"/>
                                        <p:tgtEl>
                                          <p:spTgt spid="13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-6.67899E-6 C -0.01076 0.08342 -0.02135 0.16709 -0.021 0.22278 C -0.02065 0.27848 -0.0092 0.30621 0.00226 0.33418 " pathEditMode="relative" ptsTypes="aaA">
                                      <p:cBhvr>
                                        <p:cTn id="55" dur="2000" fill="hold"/>
                                        <p:tgtEl>
                                          <p:spTgt spid="13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62 -0.00393 C 0.0283 0.06147 0.03715 0.12711 0.03837 0.19112 C 0.03958 0.25514 0.02865 0.34851 0.02674 0.37994 " pathEditMode="relative" ptsTypes="aaA">
                                      <p:cBhvr>
                                        <p:cTn id="58" dur="2000" fill="hold"/>
                                        <p:tgtEl>
                                          <p:spTgt spid="13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9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68 -0.02242 C 0.03767 0.10261 0.04184 0.22787 0.03837 0.29651 C 0.0349 0.36515 0.02379 0.37716 0.01267 0.38918 " pathEditMode="relative" ptsTypes="aaA">
                                      <p:cBhvr>
                                        <p:cTn id="70" dur="2000" fill="hold"/>
                                        <p:tgtEl>
                                          <p:spTgt spid="13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3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996 -0.37832 C -0.02083 -0.29212 -0.0217 -0.20591 -0.01545 -0.13358 C -0.0092 -0.06124 0.01528 0.00578 0.01719 0.05524 C 0.0191 0.10469 0.00764 0.13405 -0.00382 0.1634 " pathEditMode="relative" ptsTypes="aaaA">
                                      <p:cBhvr>
                                        <p:cTn id="92" dur="2000" fill="hold"/>
                                        <p:tgtEl>
                                          <p:spTgt spid="138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19 0.00324 C -0.03177 0.05477 -0.04618 0.10631 -0.04496 0.19205 C -0.04375 0.27779 -0.02691 0.39751 -0.01007 0.51722 " pathEditMode="relative" ptsTypes="aaA">
                                      <p:cBhvr>
                                        <p:cTn id="95" dur="2000" fill="hold"/>
                                        <p:tgtEl>
                                          <p:spTgt spid="137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76 -0.00902 C 0.03403 0.21631 0.0533 0.44187 0.05209 0.56043 C 0.05087 0.67899 0.02934 0.69077 0.00782 0.70279 " pathEditMode="relative" ptsTypes="aaA">
                                      <p:cBhvr>
                                        <p:cTn id="99" dur="2000" fill="hold"/>
                                        <p:tgtEl>
                                          <p:spTgt spid="137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24705E-6 C -0.01129 0.08458 -0.02257 0.16917 -0.02795 0.29073 C -0.03333 0.41252 -0.03299 0.57153 -0.03264 0.73053 " pathEditMode="relative" ptsTypes="aaA">
                                      <p:cBhvr>
                                        <p:cTn id="102" dur="2000" fill="hold"/>
                                        <p:tgtEl>
                                          <p:spTgt spid="137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3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3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3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3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3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3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3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3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3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3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3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3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3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3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3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3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3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14005E-6 C 0.02986 0.19043 0.0599 0.38063 0.06059 0.51675 C 0.06128 0.65288 0.03299 0.73492 0.00469 0.81719 " pathEditMode="relative" ptsTypes="aaA">
                                      <p:cBhvr>
                                        <p:cTn id="181" dur="2000" fill="hold"/>
                                        <p:tgtEl>
                                          <p:spTgt spid="139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9496E-6 C -0.01284 0.16686 -0.02552 0.33372 -0.04184 0.43333 C -0.05816 0.53294 -0.10052 0.53756 -0.09774 0.59741 C -0.09496 0.65727 -0.03368 0.75318 -0.02552 0.79247 C -0.01736 0.83176 -0.03316 0.83222 -0.04878 0.83268 " pathEditMode="relative" ptsTypes="aaaaA">
                                      <p:cBhvr>
                                        <p:cTn id="184" dur="2000" fill="hold"/>
                                        <p:tgtEl>
                                          <p:spTgt spid="139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69771E-8 C 0.01389 0.09615 0.02778 0.19252 0.02552 0.24452 C 0.02326 0.29652 0.00469 0.3046 -0.01389 0.31269 " pathEditMode="relative" ptsTypes="aaA">
                                      <p:cBhvr>
                                        <p:cTn id="188" dur="2000" fill="hold"/>
                                        <p:tgtEl>
                                          <p:spTgt spid="138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428 -0.00647 C 0.03438 0.07695 0.02448 0.16038 0.02101 0.22579 C 0.01754 0.29119 0.02032 0.3388 0.02327 0.38664 " pathEditMode="relative" ptsTypes="aaA">
                                      <p:cBhvr>
                                        <p:cTn id="191" dur="2000" fill="hold"/>
                                        <p:tgtEl>
                                          <p:spTgt spid="137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3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13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13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3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3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4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14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4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788 -0.00138 C 0.03455 0.21285 0.05121 0.42732 0.04583 0.52485 C 0.04045 0.62238 0.01285 0.60296 -0.01458 0.58355 " pathEditMode="relative" ptsTypes="aaA">
                                      <p:cBhvr>
                                        <p:cTn id="225" dur="2000" fill="hold"/>
                                        <p:tgtEl>
                                          <p:spTgt spid="137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15 -1.17865E-6 C -0.0066 0.15253 -0.02517 0.30529 -0.02691 0.39381 C -0.02847 0.48186 -0.01371 0.50543 0.00139 0.52924 " pathEditMode="relative" rAng="0" ptsTypes="aaA">
                                      <p:cBhvr>
                                        <p:cTn id="228" dur="2000" fill="hold"/>
                                        <p:tgtEl>
                                          <p:spTgt spid="137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1" y="26462"/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13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1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13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13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1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1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1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1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13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3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0.01779 C -0.00729 0.07765 -0.01423 0.1375 -0.01423 0.24381 C -0.01423 0.35012 -0.00729 0.50265 -0.00017 0.65541 " pathEditMode="relative" ptsTypes="aaA">
                                      <p:cBhvr>
                                        <p:cTn id="271" dur="2000" fill="hold"/>
                                        <p:tgtEl>
                                          <p:spTgt spid="137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40513E-6 C -0.00573 0.06355 -0.01128 0.12711 -0.00712 0.2385 C -0.00295 0.34989 0.01129 0.50936 0.02552 0.66882 " pathEditMode="relative" rAng="0" ptsTypes="aaA">
                                      <p:cBhvr>
                                        <p:cTn id="274" dur="2000" fill="hold"/>
                                        <p:tgtEl>
                                          <p:spTgt spid="137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2" y="334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 nodeType="clickPar">
                      <p:stCondLst>
                        <p:cond delay="indefinite"/>
                      </p:stCondLst>
                      <p:childTnLst>
                        <p:par>
                          <p:cTn id="2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02 -0.00902 C 0.03073 0.04968 0.04862 0.10862 0.04323 0.24474 C 0.03785 0.38086 0.00921 0.5944 -0.01944 0.80818 " pathEditMode="relative" ptsTypes="aaA">
                                      <p:cBhvr>
                                        <p:cTn id="278" dur="500" fill="hold"/>
                                        <p:tgtEl>
                                          <p:spTgt spid="137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1017 C -0.01059 0.21354 -0.03246 0.43725 -0.02587 0.57799 C -0.01927 0.71874 0.0158 0.77675 0.05087 0.83499 " pathEditMode="relative" ptsTypes="aaA">
                                      <p:cBhvr>
                                        <p:cTn id="281" dur="500" fill="hold"/>
                                        <p:tgtEl>
                                          <p:spTgt spid="137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 nodeType="clickPar">
                      <p:stCondLst>
                        <p:cond delay="indefinite"/>
                      </p:stCondLst>
                      <p:childTnLst>
                        <p:par>
                          <p:cTn id="2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39103E-6 C 0.00764 0.05963 0.01545 0.11925 0.01389 0.18281 C 0.01233 0.24636 0.00139 0.31361 -0.00937 0.38086 " pathEditMode="relative" ptsTypes="aaA">
                                      <p:cBhvr>
                                        <p:cTn id="285" dur="500" fill="hold"/>
                                        <p:tgtEl>
                                          <p:spTgt spid="137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1872 C 0.00122 0.0788 -0.00104 0.13889 -0.00104 0.19205 C -0.00104 0.2452 0.00122 0.29142 0.00347 0.33764 " pathEditMode="relative" ptsTypes="aaA">
                                      <p:cBhvr>
                                        <p:cTn id="288" dur="500" fill="hold"/>
                                        <p:tgtEl>
                                          <p:spTgt spid="137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4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1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14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14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14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500"/>
                                        <p:tgtEl>
                                          <p:spTgt spid="14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14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14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14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14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500"/>
                                        <p:tgtEl>
                                          <p:spTgt spid="14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 nodeType="clickPar">
                      <p:stCondLst>
                        <p:cond delay="indefinite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46 -0.01156 C 0.03785 0.12248 0.06042 0.25676 0.06424 0.33834 C 0.06806 0.41992 0.0533 0.44857 0.03872 0.47746 " pathEditMode="relative" ptsTypes="aaA">
                                      <p:cBhvr>
                                        <p:cTn id="325" dur="500" fill="hold"/>
                                        <p:tgtEl>
                                          <p:spTgt spid="137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-2.28796E-6 C 0.01354 0.08597 0.02708 0.17218 0.02083 0.25676 C 0.01458 0.34135 -0.01129 0.42431 -0.03716 0.50751 " pathEditMode="relative" ptsTypes="aaA">
                                      <p:cBhvr>
                                        <p:cTn id="328" dur="500" fill="hold"/>
                                        <p:tgtEl>
                                          <p:spTgt spid="137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1" dur="500"/>
                                        <p:tgtEl>
                                          <p:spTgt spid="14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14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500"/>
                                        <p:tgtEl>
                                          <p:spTgt spid="14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0" dur="500"/>
                                        <p:tgtEl>
                                          <p:spTgt spid="14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14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14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14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500"/>
                                        <p:tgtEl>
                                          <p:spTgt spid="14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500"/>
                                        <p:tgtEl>
                                          <p:spTgt spid="14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14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14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 nodeType="clickPar">
                      <p:stCondLst>
                        <p:cond delay="indefinite"/>
                      </p:stCondLst>
                      <p:childTnLst>
                        <p:par>
                          <p:cTn id="3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55 -4.83245E-6 C -0.0125 0.09129 -0.03021 0.18304 -0.03247 0.29467 C -0.03455 0.40629 -0.02136 0.53756 -0.00799 0.66929 " pathEditMode="relative" rAng="0" ptsTypes="aaA">
                                      <p:cBhvr>
                                        <p:cTn id="365" dur="1000" fill="hold"/>
                                        <p:tgtEl>
                                          <p:spTgt spid="137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4" y="334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-0.00693 C -0.00191 0.21008 -0.00504 0.42686 -0.00573 0.55027 C -0.00643 0.67345 -0.00504 0.70303 -0.00348 0.73284 " pathEditMode="relative" ptsTypes="aaA">
                                      <p:cBhvr>
                                        <p:cTn id="368" dur="1000" fill="hold"/>
                                        <p:tgtEl>
                                          <p:spTgt spid="137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1" dur="500"/>
                                        <p:tgtEl>
                                          <p:spTgt spid="14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14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500"/>
                                        <p:tgtEl>
                                          <p:spTgt spid="14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0" dur="500"/>
                                        <p:tgtEl>
                                          <p:spTgt spid="14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3" dur="500"/>
                                        <p:tgtEl>
                                          <p:spTgt spid="14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6" dur="500"/>
                                        <p:tgtEl>
                                          <p:spTgt spid="14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500"/>
                                        <p:tgtEl>
                                          <p:spTgt spid="14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500"/>
                                        <p:tgtEl>
                                          <p:spTgt spid="14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5" dur="500"/>
                                        <p:tgtEl>
                                          <p:spTgt spid="14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8" dur="500"/>
                                        <p:tgtEl>
                                          <p:spTgt spid="1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1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 nodeType="clickPar">
                      <p:stCondLst>
                        <p:cond delay="indefinite"/>
                      </p:stCondLst>
                      <p:childTnLst>
                        <p:par>
                          <p:cTn id="4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3 C 0.01164 0.14236 0.02327 0.28172 0.03021 0.39935 C 0.03716 0.51698 0.04809 0.64247 0.04184 0.70903 C 0.03559 0.77559 0.01424 0.78715 -0.00694 0.7987 " pathEditMode="relative" rAng="0" ptsTypes="aaaA">
                                      <p:cBhvr>
                                        <p:cTn id="405" dur="1000" fill="hold"/>
                                        <p:tgtEl>
                                          <p:spTgt spid="134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9" y="397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5.60897E-6 C -0.00138 0.21192 -0.00277 0.42407 -0.01163 0.5602 C -0.02048 0.69632 -0.03697 0.75664 -0.05347 0.81719 " pathEditMode="relative" ptsTypes="aaA">
                                      <p:cBhvr>
                                        <p:cTn id="408" dur="1000" fill="hold"/>
                                        <p:tgtEl>
                                          <p:spTgt spid="134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94" grpId="0" animBg="1"/>
      <p:bldP spid="13496" grpId="0" animBg="1"/>
      <p:bldP spid="13711" grpId="0" animBg="1"/>
      <p:bldP spid="13711" grpId="1" animBg="1"/>
      <p:bldP spid="13711" grpId="2" animBg="1"/>
      <p:bldP spid="13713" grpId="0" animBg="1"/>
      <p:bldP spid="13714" grpId="0" animBg="1"/>
      <p:bldP spid="13714" grpId="1" animBg="1"/>
      <p:bldP spid="13714" grpId="2" animBg="1"/>
      <p:bldP spid="13719" grpId="0" animBg="1"/>
      <p:bldP spid="13719" grpId="1" animBg="1"/>
      <p:bldP spid="13722" grpId="0" animBg="1"/>
      <p:bldP spid="13722" grpId="1" animBg="1"/>
      <p:bldP spid="13722" grpId="2" animBg="1"/>
      <p:bldP spid="13725" grpId="0" animBg="1"/>
      <p:bldP spid="13729" grpId="0" animBg="1"/>
      <p:bldP spid="13731" grpId="0" animBg="1"/>
      <p:bldP spid="13736" grpId="0" animBg="1"/>
      <p:bldP spid="13737" grpId="0" animBg="1"/>
      <p:bldP spid="13737" grpId="1" animBg="1"/>
      <p:bldP spid="13738" grpId="0" animBg="1"/>
      <p:bldP spid="13743" grpId="0" animBg="1"/>
      <p:bldP spid="13744" grpId="0" animBg="1"/>
      <p:bldP spid="13745" grpId="0" animBg="1"/>
      <p:bldP spid="13749" grpId="0" animBg="1"/>
      <p:bldP spid="13750" grpId="0" animBg="1"/>
      <p:bldP spid="13753" grpId="0" animBg="1"/>
      <p:bldP spid="13754" grpId="0" animBg="1"/>
      <p:bldP spid="13755" grpId="0" animBg="1"/>
      <p:bldP spid="13756" grpId="0" animBg="1"/>
      <p:bldP spid="13825" grpId="0" animBg="1"/>
      <p:bldP spid="13826" grpId="0" animBg="1"/>
      <p:bldP spid="13827" grpId="0" animBg="1"/>
      <p:bldP spid="13829" grpId="0" animBg="1"/>
      <p:bldP spid="13832" grpId="0" animBg="1"/>
      <p:bldP spid="13832" grpId="1" animBg="1"/>
      <p:bldP spid="13833" grpId="0" animBg="1"/>
      <p:bldP spid="13834" grpId="0" animBg="1"/>
      <p:bldP spid="13837" grpId="0" animBg="1"/>
      <p:bldP spid="13882" grpId="0" animBg="1"/>
      <p:bldP spid="13885" grpId="0" animBg="1"/>
      <p:bldP spid="13886" grpId="0" animBg="1"/>
      <p:bldP spid="13887" grpId="0" animBg="1"/>
      <p:bldP spid="13888" grpId="0" animBg="1"/>
      <p:bldP spid="13889" grpId="0" animBg="1"/>
      <p:bldP spid="13891" grpId="0" animBg="1"/>
      <p:bldP spid="13894" grpId="0" animBg="1"/>
      <p:bldP spid="13895" grpId="0" animBg="1"/>
      <p:bldP spid="13896" grpId="0" animBg="1"/>
      <p:bldP spid="13897" grpId="0" animBg="1"/>
      <p:bldP spid="13898" grpId="0" animBg="1"/>
      <p:bldP spid="13899" grpId="0" animBg="1"/>
      <p:bldP spid="13900" grpId="0" animBg="1"/>
      <p:bldP spid="13901" grpId="0" animBg="1"/>
      <p:bldP spid="13902" grpId="0" animBg="1"/>
      <p:bldP spid="13903" grpId="0" animBg="1"/>
      <p:bldP spid="13904" grpId="0" animBg="1"/>
      <p:bldP spid="13905" grpId="0" animBg="1"/>
      <p:bldP spid="13906" grpId="0" animBg="1"/>
      <p:bldP spid="13907" grpId="0" animBg="1"/>
      <p:bldP spid="13908" grpId="0" animBg="1"/>
      <p:bldP spid="13909" grpId="0" animBg="1"/>
      <p:bldP spid="13909" grpId="1" animBg="1"/>
      <p:bldP spid="13911" grpId="0" animBg="1"/>
      <p:bldP spid="13914" grpId="0" animBg="1"/>
      <p:bldP spid="13915" grpId="0" animBg="1"/>
      <p:bldP spid="13916" grpId="0" animBg="1"/>
      <p:bldP spid="13912" grpId="0" animBg="1"/>
      <p:bldP spid="13912" grpId="1" animBg="1"/>
      <p:bldP spid="13917" grpId="0" animBg="1"/>
      <p:bldP spid="13917" grpId="1" animBg="1"/>
      <p:bldP spid="13919" grpId="0" animBg="1"/>
      <p:bldP spid="13922" grpId="0" animBg="1"/>
      <p:bldP spid="13922" grpId="1" animBg="1"/>
      <p:bldP spid="13924" grpId="0" animBg="1"/>
      <p:bldP spid="13925" grpId="0" animBg="1"/>
      <p:bldP spid="13926" grpId="0" animBg="1"/>
      <p:bldP spid="13928" grpId="0" animBg="1"/>
      <p:bldP spid="13971" grpId="0" animBg="1"/>
      <p:bldP spid="13974" grpId="0" animBg="1"/>
      <p:bldP spid="13975" grpId="0" animBg="1"/>
      <p:bldP spid="13977" grpId="0" animBg="1"/>
      <p:bldP spid="13978" grpId="0" animBg="1"/>
      <p:bldP spid="13979" grpId="0" animBg="1"/>
      <p:bldP spid="13982" grpId="0" animBg="1"/>
      <p:bldP spid="13982" grpId="1" animBg="1"/>
      <p:bldP spid="13983" grpId="0" animBg="1"/>
      <p:bldP spid="13986" grpId="0" animBg="1"/>
      <p:bldP spid="13987" grpId="0" animBg="1"/>
      <p:bldP spid="13988" grpId="0" animBg="1"/>
      <p:bldP spid="13989" grpId="0" animBg="1"/>
      <p:bldP spid="13991" grpId="0" animBg="1"/>
      <p:bldP spid="13992" grpId="0" animBg="1"/>
      <p:bldP spid="13993" grpId="0" animBg="1"/>
      <p:bldP spid="14000" grpId="0" animBg="1"/>
      <p:bldP spid="14001" grpId="0" animBg="1"/>
      <p:bldP spid="14002" grpId="0" animBg="1"/>
      <p:bldP spid="14003" grpId="0" animBg="1"/>
      <p:bldP spid="14004" grpId="0" animBg="1"/>
      <p:bldP spid="14005" grpId="0" animBg="1"/>
      <p:bldP spid="14006" grpId="0" animBg="1"/>
      <p:bldP spid="14007" grpId="0" animBg="1"/>
      <p:bldP spid="14008" grpId="0" animBg="1"/>
      <p:bldP spid="14009" grpId="0" animBg="1"/>
      <p:bldP spid="14010" grpId="0" animBg="1"/>
      <p:bldP spid="14011" grpId="0" animBg="1"/>
      <p:bldP spid="14012" grpId="0" animBg="1"/>
      <p:bldP spid="14013" grpId="0" animBg="1"/>
      <p:bldP spid="14014" grpId="0" animBg="1"/>
      <p:bldP spid="14015" grpId="0" animBg="1"/>
      <p:bldP spid="14016" grpId="0" animBg="1"/>
      <p:bldP spid="14017" grpId="0" animBg="1"/>
      <p:bldP spid="14018" grpId="0" animBg="1"/>
      <p:bldP spid="14019" grpId="0" animBg="1"/>
      <p:bldP spid="14020" grpId="0" animBg="1"/>
      <p:bldP spid="14021" grpId="0" animBg="1"/>
      <p:bldP spid="14022" grpId="0" animBg="1"/>
      <p:bldP spid="14023" grpId="0" animBg="1"/>
      <p:bldP spid="14024" grpId="0" animBg="1"/>
      <p:bldP spid="14025" grpId="0" animBg="1"/>
      <p:bldP spid="14026" grpId="0" animBg="1"/>
      <p:bldP spid="14027" grpId="0" animBg="1"/>
      <p:bldP spid="14028" grpId="0" animBg="1"/>
      <p:bldP spid="14029" grpId="0" animBg="1"/>
      <p:bldP spid="14030" grpId="0" animBg="1"/>
      <p:bldP spid="14031" grpId="0" animBg="1"/>
      <p:bldP spid="14032" grpId="0" animBg="1"/>
      <p:bldP spid="14033" grpId="0" animBg="1"/>
      <p:bldP spid="14034" grpId="0" animBg="1"/>
      <p:bldP spid="1403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286000" y="404648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O       O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929313" y="2135137"/>
            <a:ext cx="76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A       A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888038" y="5341887"/>
            <a:ext cx="76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B       B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8686800" y="4122686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AB       AB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3713164" y="4336999"/>
            <a:ext cx="4821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H="1">
            <a:off x="3733800" y="2522486"/>
            <a:ext cx="19812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3713163" y="4448124"/>
            <a:ext cx="1981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6477000" y="2522486"/>
            <a:ext cx="2057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>
            <a:off x="6477000" y="4503686"/>
            <a:ext cx="2133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Freeform 17"/>
          <p:cNvSpPr>
            <a:spLocks/>
          </p:cNvSpPr>
          <p:nvPr/>
        </p:nvSpPr>
        <p:spPr bwMode="auto">
          <a:xfrm>
            <a:off x="2493963" y="4476700"/>
            <a:ext cx="762000" cy="179387"/>
          </a:xfrm>
          <a:custGeom>
            <a:avLst/>
            <a:gdLst>
              <a:gd name="T0" fmla="*/ 0 w 480"/>
              <a:gd name="T1" fmla="*/ 0 h 192"/>
              <a:gd name="T2" fmla="*/ 240 w 480"/>
              <a:gd name="T3" fmla="*/ 192 h 192"/>
              <a:gd name="T4" fmla="*/ 480 w 480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92">
                <a:moveTo>
                  <a:pt x="0" y="0"/>
                </a:moveTo>
                <a:cubicBezTo>
                  <a:pt x="80" y="96"/>
                  <a:pt x="160" y="192"/>
                  <a:pt x="240" y="192"/>
                </a:cubicBezTo>
                <a:cubicBezTo>
                  <a:pt x="320" y="192"/>
                  <a:pt x="400" y="96"/>
                  <a:pt x="4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Freeform 18"/>
          <p:cNvSpPr>
            <a:spLocks/>
          </p:cNvSpPr>
          <p:nvPr/>
        </p:nvSpPr>
        <p:spPr bwMode="auto">
          <a:xfrm>
            <a:off x="2479675" y="3817886"/>
            <a:ext cx="838200" cy="228600"/>
          </a:xfrm>
          <a:custGeom>
            <a:avLst/>
            <a:gdLst>
              <a:gd name="T0" fmla="*/ 0 w 480"/>
              <a:gd name="T1" fmla="*/ 144 h 144"/>
              <a:gd name="T2" fmla="*/ 240 w 480"/>
              <a:gd name="T3" fmla="*/ 0 h 144"/>
              <a:gd name="T4" fmla="*/ 480 w 480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80" y="72"/>
                  <a:pt x="160" y="0"/>
                  <a:pt x="240" y="0"/>
                </a:cubicBezTo>
                <a:cubicBezTo>
                  <a:pt x="320" y="0"/>
                  <a:pt x="400" y="72"/>
                  <a:pt x="480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Freeform 19"/>
          <p:cNvSpPr>
            <a:spLocks/>
          </p:cNvSpPr>
          <p:nvPr/>
        </p:nvSpPr>
        <p:spPr bwMode="auto">
          <a:xfrm>
            <a:off x="6262688" y="2273249"/>
            <a:ext cx="152400" cy="533400"/>
          </a:xfrm>
          <a:custGeom>
            <a:avLst/>
            <a:gdLst>
              <a:gd name="T0" fmla="*/ 0 w 96"/>
              <a:gd name="T1" fmla="*/ 0 h 336"/>
              <a:gd name="T2" fmla="*/ 96 w 96"/>
              <a:gd name="T3" fmla="*/ 192 h 336"/>
              <a:gd name="T4" fmla="*/ 0 w 96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336">
                <a:moveTo>
                  <a:pt x="0" y="0"/>
                </a:moveTo>
                <a:cubicBezTo>
                  <a:pt x="48" y="68"/>
                  <a:pt x="96" y="136"/>
                  <a:pt x="96" y="192"/>
                </a:cubicBezTo>
                <a:cubicBezTo>
                  <a:pt x="96" y="248"/>
                  <a:pt x="48" y="292"/>
                  <a:pt x="0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Freeform 20"/>
          <p:cNvSpPr>
            <a:spLocks/>
          </p:cNvSpPr>
          <p:nvPr/>
        </p:nvSpPr>
        <p:spPr bwMode="auto">
          <a:xfrm>
            <a:off x="5799138" y="2273249"/>
            <a:ext cx="165100" cy="533400"/>
          </a:xfrm>
          <a:custGeom>
            <a:avLst/>
            <a:gdLst>
              <a:gd name="T0" fmla="*/ 56 w 104"/>
              <a:gd name="T1" fmla="*/ 0 h 336"/>
              <a:gd name="T2" fmla="*/ 8 w 104"/>
              <a:gd name="T3" fmla="*/ 192 h 336"/>
              <a:gd name="T4" fmla="*/ 104 w 10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56" y="0"/>
                </a:moveTo>
                <a:cubicBezTo>
                  <a:pt x="28" y="68"/>
                  <a:pt x="0" y="136"/>
                  <a:pt x="8" y="192"/>
                </a:cubicBezTo>
                <a:cubicBezTo>
                  <a:pt x="16" y="248"/>
                  <a:pt x="60" y="292"/>
                  <a:pt x="104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Freeform 21"/>
          <p:cNvSpPr>
            <a:spLocks/>
          </p:cNvSpPr>
          <p:nvPr/>
        </p:nvSpPr>
        <p:spPr bwMode="auto">
          <a:xfrm>
            <a:off x="9096375" y="4546550"/>
            <a:ext cx="762000" cy="179387"/>
          </a:xfrm>
          <a:custGeom>
            <a:avLst/>
            <a:gdLst>
              <a:gd name="T0" fmla="*/ 0 w 480"/>
              <a:gd name="T1" fmla="*/ 0 h 192"/>
              <a:gd name="T2" fmla="*/ 240 w 480"/>
              <a:gd name="T3" fmla="*/ 192 h 192"/>
              <a:gd name="T4" fmla="*/ 480 w 480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92">
                <a:moveTo>
                  <a:pt x="0" y="0"/>
                </a:moveTo>
                <a:cubicBezTo>
                  <a:pt x="80" y="96"/>
                  <a:pt x="160" y="192"/>
                  <a:pt x="240" y="192"/>
                </a:cubicBezTo>
                <a:cubicBezTo>
                  <a:pt x="320" y="192"/>
                  <a:pt x="400" y="96"/>
                  <a:pt x="48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Freeform 22"/>
          <p:cNvSpPr>
            <a:spLocks/>
          </p:cNvSpPr>
          <p:nvPr/>
        </p:nvSpPr>
        <p:spPr bwMode="auto">
          <a:xfrm>
            <a:off x="9082088" y="3887736"/>
            <a:ext cx="838200" cy="228600"/>
          </a:xfrm>
          <a:custGeom>
            <a:avLst/>
            <a:gdLst>
              <a:gd name="T0" fmla="*/ 0 w 480"/>
              <a:gd name="T1" fmla="*/ 144 h 144"/>
              <a:gd name="T2" fmla="*/ 240 w 480"/>
              <a:gd name="T3" fmla="*/ 0 h 144"/>
              <a:gd name="T4" fmla="*/ 480 w 480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80" y="72"/>
                  <a:pt x="160" y="0"/>
                  <a:pt x="240" y="0"/>
                </a:cubicBezTo>
                <a:cubicBezTo>
                  <a:pt x="320" y="0"/>
                  <a:pt x="400" y="72"/>
                  <a:pt x="480" y="1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Freeform 23"/>
          <p:cNvSpPr>
            <a:spLocks/>
          </p:cNvSpPr>
          <p:nvPr/>
        </p:nvSpPr>
        <p:spPr bwMode="auto">
          <a:xfrm>
            <a:off x="6254750" y="5543499"/>
            <a:ext cx="152400" cy="533400"/>
          </a:xfrm>
          <a:custGeom>
            <a:avLst/>
            <a:gdLst>
              <a:gd name="T0" fmla="*/ 0 w 96"/>
              <a:gd name="T1" fmla="*/ 0 h 336"/>
              <a:gd name="T2" fmla="*/ 96 w 96"/>
              <a:gd name="T3" fmla="*/ 192 h 336"/>
              <a:gd name="T4" fmla="*/ 0 w 96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336">
                <a:moveTo>
                  <a:pt x="0" y="0"/>
                </a:moveTo>
                <a:cubicBezTo>
                  <a:pt x="48" y="68"/>
                  <a:pt x="96" y="136"/>
                  <a:pt x="96" y="192"/>
                </a:cubicBezTo>
                <a:cubicBezTo>
                  <a:pt x="96" y="248"/>
                  <a:pt x="48" y="292"/>
                  <a:pt x="0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Freeform 24"/>
          <p:cNvSpPr>
            <a:spLocks/>
          </p:cNvSpPr>
          <p:nvPr/>
        </p:nvSpPr>
        <p:spPr bwMode="auto">
          <a:xfrm>
            <a:off x="5791200" y="5543499"/>
            <a:ext cx="165100" cy="533400"/>
          </a:xfrm>
          <a:custGeom>
            <a:avLst/>
            <a:gdLst>
              <a:gd name="T0" fmla="*/ 56 w 104"/>
              <a:gd name="T1" fmla="*/ 0 h 336"/>
              <a:gd name="T2" fmla="*/ 8 w 104"/>
              <a:gd name="T3" fmla="*/ 192 h 336"/>
              <a:gd name="T4" fmla="*/ 104 w 10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56" y="0"/>
                </a:moveTo>
                <a:cubicBezTo>
                  <a:pt x="28" y="68"/>
                  <a:pt x="0" y="136"/>
                  <a:pt x="8" y="192"/>
                </a:cubicBezTo>
                <a:cubicBezTo>
                  <a:pt x="16" y="248"/>
                  <a:pt x="60" y="292"/>
                  <a:pt x="104" y="33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298026" y="289034"/>
            <a:ext cx="11013733" cy="15696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Hãy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đánh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dấu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mũi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phản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ánh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mối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quan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hệ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nhận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giữa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máu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gây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kết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dính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hồng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cầu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sơ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đồ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52803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286000" y="28956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O       O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929313" y="984251"/>
            <a:ext cx="76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A       A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888038" y="4191001"/>
            <a:ext cx="76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B       B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8686800" y="29718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AB       AB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3713162" y="3152777"/>
            <a:ext cx="4821239" cy="33336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3733800" y="1371600"/>
            <a:ext cx="1981200" cy="1676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3713163" y="3297238"/>
            <a:ext cx="1981200" cy="1447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6477000" y="1371600"/>
            <a:ext cx="2057400" cy="1600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H="1">
            <a:off x="6477000" y="3352800"/>
            <a:ext cx="2133600" cy="1371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Freeform 11"/>
          <p:cNvSpPr>
            <a:spLocks/>
          </p:cNvSpPr>
          <p:nvPr/>
        </p:nvSpPr>
        <p:spPr bwMode="auto">
          <a:xfrm>
            <a:off x="2493963" y="3325814"/>
            <a:ext cx="762000" cy="179387"/>
          </a:xfrm>
          <a:custGeom>
            <a:avLst/>
            <a:gdLst>
              <a:gd name="T0" fmla="*/ 0 w 480"/>
              <a:gd name="T1" fmla="*/ 0 h 192"/>
              <a:gd name="T2" fmla="*/ 240 w 480"/>
              <a:gd name="T3" fmla="*/ 192 h 192"/>
              <a:gd name="T4" fmla="*/ 480 w 480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92">
                <a:moveTo>
                  <a:pt x="0" y="0"/>
                </a:moveTo>
                <a:cubicBezTo>
                  <a:pt x="80" y="96"/>
                  <a:pt x="160" y="192"/>
                  <a:pt x="240" y="192"/>
                </a:cubicBezTo>
                <a:cubicBezTo>
                  <a:pt x="320" y="192"/>
                  <a:pt x="400" y="96"/>
                  <a:pt x="480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Freeform 12"/>
          <p:cNvSpPr>
            <a:spLocks/>
          </p:cNvSpPr>
          <p:nvPr/>
        </p:nvSpPr>
        <p:spPr bwMode="auto">
          <a:xfrm>
            <a:off x="2479675" y="2667000"/>
            <a:ext cx="838200" cy="228600"/>
          </a:xfrm>
          <a:custGeom>
            <a:avLst/>
            <a:gdLst>
              <a:gd name="T0" fmla="*/ 0 w 480"/>
              <a:gd name="T1" fmla="*/ 144 h 144"/>
              <a:gd name="T2" fmla="*/ 240 w 480"/>
              <a:gd name="T3" fmla="*/ 0 h 144"/>
              <a:gd name="T4" fmla="*/ 480 w 480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80" y="72"/>
                  <a:pt x="160" y="0"/>
                  <a:pt x="240" y="0"/>
                </a:cubicBezTo>
                <a:cubicBezTo>
                  <a:pt x="320" y="0"/>
                  <a:pt x="400" y="72"/>
                  <a:pt x="480" y="144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Freeform 13"/>
          <p:cNvSpPr>
            <a:spLocks/>
          </p:cNvSpPr>
          <p:nvPr/>
        </p:nvSpPr>
        <p:spPr bwMode="auto">
          <a:xfrm>
            <a:off x="6262688" y="1122363"/>
            <a:ext cx="152400" cy="533400"/>
          </a:xfrm>
          <a:custGeom>
            <a:avLst/>
            <a:gdLst>
              <a:gd name="T0" fmla="*/ 0 w 96"/>
              <a:gd name="T1" fmla="*/ 0 h 336"/>
              <a:gd name="T2" fmla="*/ 96 w 96"/>
              <a:gd name="T3" fmla="*/ 192 h 336"/>
              <a:gd name="T4" fmla="*/ 0 w 96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336">
                <a:moveTo>
                  <a:pt x="0" y="0"/>
                </a:moveTo>
                <a:cubicBezTo>
                  <a:pt x="48" y="68"/>
                  <a:pt x="96" y="136"/>
                  <a:pt x="96" y="192"/>
                </a:cubicBezTo>
                <a:cubicBezTo>
                  <a:pt x="96" y="248"/>
                  <a:pt x="48" y="292"/>
                  <a:pt x="0" y="336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Freeform 14"/>
          <p:cNvSpPr>
            <a:spLocks/>
          </p:cNvSpPr>
          <p:nvPr/>
        </p:nvSpPr>
        <p:spPr bwMode="auto">
          <a:xfrm>
            <a:off x="5799138" y="1122363"/>
            <a:ext cx="165100" cy="533400"/>
          </a:xfrm>
          <a:custGeom>
            <a:avLst/>
            <a:gdLst>
              <a:gd name="T0" fmla="*/ 56 w 104"/>
              <a:gd name="T1" fmla="*/ 0 h 336"/>
              <a:gd name="T2" fmla="*/ 8 w 104"/>
              <a:gd name="T3" fmla="*/ 192 h 336"/>
              <a:gd name="T4" fmla="*/ 104 w 10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56" y="0"/>
                </a:moveTo>
                <a:cubicBezTo>
                  <a:pt x="28" y="68"/>
                  <a:pt x="0" y="136"/>
                  <a:pt x="8" y="192"/>
                </a:cubicBezTo>
                <a:cubicBezTo>
                  <a:pt x="16" y="248"/>
                  <a:pt x="60" y="292"/>
                  <a:pt x="104" y="336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Freeform 15"/>
          <p:cNvSpPr>
            <a:spLocks/>
          </p:cNvSpPr>
          <p:nvPr/>
        </p:nvSpPr>
        <p:spPr bwMode="auto">
          <a:xfrm>
            <a:off x="9096375" y="3395664"/>
            <a:ext cx="762000" cy="179387"/>
          </a:xfrm>
          <a:custGeom>
            <a:avLst/>
            <a:gdLst>
              <a:gd name="T0" fmla="*/ 0 w 480"/>
              <a:gd name="T1" fmla="*/ 0 h 192"/>
              <a:gd name="T2" fmla="*/ 240 w 480"/>
              <a:gd name="T3" fmla="*/ 192 h 192"/>
              <a:gd name="T4" fmla="*/ 480 w 480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92">
                <a:moveTo>
                  <a:pt x="0" y="0"/>
                </a:moveTo>
                <a:cubicBezTo>
                  <a:pt x="80" y="96"/>
                  <a:pt x="160" y="192"/>
                  <a:pt x="240" y="192"/>
                </a:cubicBezTo>
                <a:cubicBezTo>
                  <a:pt x="320" y="192"/>
                  <a:pt x="400" y="96"/>
                  <a:pt x="480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Freeform 16"/>
          <p:cNvSpPr>
            <a:spLocks/>
          </p:cNvSpPr>
          <p:nvPr/>
        </p:nvSpPr>
        <p:spPr bwMode="auto">
          <a:xfrm>
            <a:off x="9082088" y="2736850"/>
            <a:ext cx="838200" cy="228600"/>
          </a:xfrm>
          <a:custGeom>
            <a:avLst/>
            <a:gdLst>
              <a:gd name="T0" fmla="*/ 0 w 480"/>
              <a:gd name="T1" fmla="*/ 144 h 144"/>
              <a:gd name="T2" fmla="*/ 240 w 480"/>
              <a:gd name="T3" fmla="*/ 0 h 144"/>
              <a:gd name="T4" fmla="*/ 480 w 480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80" y="72"/>
                  <a:pt x="160" y="0"/>
                  <a:pt x="240" y="0"/>
                </a:cubicBezTo>
                <a:cubicBezTo>
                  <a:pt x="320" y="0"/>
                  <a:pt x="400" y="72"/>
                  <a:pt x="480" y="144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Freeform 17"/>
          <p:cNvSpPr>
            <a:spLocks/>
          </p:cNvSpPr>
          <p:nvPr/>
        </p:nvSpPr>
        <p:spPr bwMode="auto">
          <a:xfrm>
            <a:off x="6254750" y="4392613"/>
            <a:ext cx="152400" cy="533400"/>
          </a:xfrm>
          <a:custGeom>
            <a:avLst/>
            <a:gdLst>
              <a:gd name="T0" fmla="*/ 0 w 96"/>
              <a:gd name="T1" fmla="*/ 0 h 336"/>
              <a:gd name="T2" fmla="*/ 96 w 96"/>
              <a:gd name="T3" fmla="*/ 192 h 336"/>
              <a:gd name="T4" fmla="*/ 0 w 96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336">
                <a:moveTo>
                  <a:pt x="0" y="0"/>
                </a:moveTo>
                <a:cubicBezTo>
                  <a:pt x="48" y="68"/>
                  <a:pt x="96" y="136"/>
                  <a:pt x="96" y="192"/>
                </a:cubicBezTo>
                <a:cubicBezTo>
                  <a:pt x="96" y="248"/>
                  <a:pt x="48" y="292"/>
                  <a:pt x="0" y="336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Freeform 18"/>
          <p:cNvSpPr>
            <a:spLocks/>
          </p:cNvSpPr>
          <p:nvPr/>
        </p:nvSpPr>
        <p:spPr bwMode="auto">
          <a:xfrm>
            <a:off x="5791200" y="4392613"/>
            <a:ext cx="165100" cy="533400"/>
          </a:xfrm>
          <a:custGeom>
            <a:avLst/>
            <a:gdLst>
              <a:gd name="T0" fmla="*/ 56 w 104"/>
              <a:gd name="T1" fmla="*/ 0 h 336"/>
              <a:gd name="T2" fmla="*/ 8 w 104"/>
              <a:gd name="T3" fmla="*/ 192 h 336"/>
              <a:gd name="T4" fmla="*/ 104 w 10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56" y="0"/>
                </a:moveTo>
                <a:cubicBezTo>
                  <a:pt x="28" y="68"/>
                  <a:pt x="0" y="136"/>
                  <a:pt x="8" y="192"/>
                </a:cubicBezTo>
                <a:cubicBezTo>
                  <a:pt x="16" y="248"/>
                  <a:pt x="60" y="292"/>
                  <a:pt x="104" y="336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V="1">
            <a:off x="3713162" y="1371600"/>
            <a:ext cx="2024063" cy="168198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3733800" y="3179762"/>
            <a:ext cx="4800600" cy="2063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>
            <a:off x="6477000" y="1371600"/>
            <a:ext cx="2078037" cy="162718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>
            <a:off x="3657600" y="3255963"/>
            <a:ext cx="2078038" cy="155252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V="1">
            <a:off x="6477001" y="3325814"/>
            <a:ext cx="2189162" cy="1398584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4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9" grpId="0" animBg="1"/>
      <p:bldP spid="22540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46" grpId="0" animBg="1"/>
      <p:bldP spid="22551" grpId="0" animBg="1"/>
      <p:bldP spid="22552" grpId="0" animBg="1"/>
      <p:bldP spid="22553" grpId="0" animBg="1"/>
      <p:bldP spid="22554" grpId="0" animBg="1"/>
      <p:bldP spid="2255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7920" y="1603698"/>
            <a:ext cx="9178159" cy="722198"/>
          </a:xfrm>
        </p:spPr>
        <p:txBody>
          <a:bodyPr/>
          <a:lstStyle/>
          <a:p>
            <a:r>
              <a:rPr lang="en-US" altLang="en-US" sz="2800" dirty="0" err="1" smtClean="0"/>
              <a:t>Sơ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đồ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truyền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máu</a:t>
            </a:r>
            <a:r>
              <a:rPr lang="en-US" altLang="en-US" sz="2800" dirty="0" smtClean="0"/>
              <a:t>:</a:t>
            </a:r>
            <a:endParaRPr lang="en-US" altLang="en-US" sz="2800" dirty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286000" y="4417605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O       O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929313" y="2624493"/>
            <a:ext cx="76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/>
              <a:t>A       </a:t>
            </a:r>
            <a:r>
              <a:rPr lang="en-US" altLang="en-US" sz="2400" dirty="0" err="1"/>
              <a:t>A</a:t>
            </a:r>
            <a:endParaRPr lang="en-US" altLang="en-US" sz="2400" dirty="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888038" y="5713006"/>
            <a:ext cx="762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B       B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8686800" y="4493805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AB       AB</a:t>
            </a: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3713164" y="4708118"/>
            <a:ext cx="4821237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H="1">
            <a:off x="3713162" y="3296012"/>
            <a:ext cx="1990724" cy="1294631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3713163" y="4819243"/>
            <a:ext cx="1808163" cy="1095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6650036" y="3264477"/>
            <a:ext cx="1884365" cy="1222978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H="1">
            <a:off x="6477000" y="5097056"/>
            <a:ext cx="2114550" cy="94439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Freeform 13"/>
          <p:cNvSpPr>
            <a:spLocks/>
          </p:cNvSpPr>
          <p:nvPr/>
        </p:nvSpPr>
        <p:spPr bwMode="auto">
          <a:xfrm>
            <a:off x="2493963" y="4847819"/>
            <a:ext cx="762000" cy="179387"/>
          </a:xfrm>
          <a:custGeom>
            <a:avLst/>
            <a:gdLst>
              <a:gd name="T0" fmla="*/ 0 w 480"/>
              <a:gd name="T1" fmla="*/ 0 h 192"/>
              <a:gd name="T2" fmla="*/ 240 w 480"/>
              <a:gd name="T3" fmla="*/ 192 h 192"/>
              <a:gd name="T4" fmla="*/ 480 w 480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92">
                <a:moveTo>
                  <a:pt x="0" y="0"/>
                </a:moveTo>
                <a:cubicBezTo>
                  <a:pt x="80" y="96"/>
                  <a:pt x="160" y="192"/>
                  <a:pt x="240" y="192"/>
                </a:cubicBezTo>
                <a:cubicBezTo>
                  <a:pt x="320" y="192"/>
                  <a:pt x="400" y="96"/>
                  <a:pt x="480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Freeform 14"/>
          <p:cNvSpPr>
            <a:spLocks/>
          </p:cNvSpPr>
          <p:nvPr/>
        </p:nvSpPr>
        <p:spPr bwMode="auto">
          <a:xfrm>
            <a:off x="2479675" y="4189005"/>
            <a:ext cx="838200" cy="228600"/>
          </a:xfrm>
          <a:custGeom>
            <a:avLst/>
            <a:gdLst>
              <a:gd name="T0" fmla="*/ 0 w 480"/>
              <a:gd name="T1" fmla="*/ 144 h 144"/>
              <a:gd name="T2" fmla="*/ 240 w 480"/>
              <a:gd name="T3" fmla="*/ 0 h 144"/>
              <a:gd name="T4" fmla="*/ 480 w 480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80" y="72"/>
                  <a:pt x="160" y="0"/>
                  <a:pt x="240" y="0"/>
                </a:cubicBezTo>
                <a:cubicBezTo>
                  <a:pt x="320" y="0"/>
                  <a:pt x="400" y="72"/>
                  <a:pt x="480" y="144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Freeform 15"/>
          <p:cNvSpPr>
            <a:spLocks/>
          </p:cNvSpPr>
          <p:nvPr/>
        </p:nvSpPr>
        <p:spPr bwMode="auto">
          <a:xfrm>
            <a:off x="6262688" y="2731078"/>
            <a:ext cx="152400" cy="533400"/>
          </a:xfrm>
          <a:custGeom>
            <a:avLst/>
            <a:gdLst>
              <a:gd name="T0" fmla="*/ 0 w 96"/>
              <a:gd name="T1" fmla="*/ 0 h 336"/>
              <a:gd name="T2" fmla="*/ 96 w 96"/>
              <a:gd name="T3" fmla="*/ 192 h 336"/>
              <a:gd name="T4" fmla="*/ 0 w 96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336">
                <a:moveTo>
                  <a:pt x="0" y="0"/>
                </a:moveTo>
                <a:cubicBezTo>
                  <a:pt x="48" y="68"/>
                  <a:pt x="96" y="136"/>
                  <a:pt x="96" y="192"/>
                </a:cubicBezTo>
                <a:cubicBezTo>
                  <a:pt x="96" y="248"/>
                  <a:pt x="48" y="292"/>
                  <a:pt x="0" y="336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Freeform 16"/>
          <p:cNvSpPr>
            <a:spLocks/>
          </p:cNvSpPr>
          <p:nvPr/>
        </p:nvSpPr>
        <p:spPr bwMode="auto">
          <a:xfrm>
            <a:off x="5799138" y="2762612"/>
            <a:ext cx="165100" cy="533400"/>
          </a:xfrm>
          <a:custGeom>
            <a:avLst/>
            <a:gdLst>
              <a:gd name="T0" fmla="*/ 56 w 104"/>
              <a:gd name="T1" fmla="*/ 0 h 336"/>
              <a:gd name="T2" fmla="*/ 8 w 104"/>
              <a:gd name="T3" fmla="*/ 192 h 336"/>
              <a:gd name="T4" fmla="*/ 104 w 10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56" y="0"/>
                </a:moveTo>
                <a:cubicBezTo>
                  <a:pt x="28" y="68"/>
                  <a:pt x="0" y="136"/>
                  <a:pt x="8" y="192"/>
                </a:cubicBezTo>
                <a:cubicBezTo>
                  <a:pt x="16" y="248"/>
                  <a:pt x="60" y="292"/>
                  <a:pt x="104" y="336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Freeform 17"/>
          <p:cNvSpPr>
            <a:spLocks/>
          </p:cNvSpPr>
          <p:nvPr/>
        </p:nvSpPr>
        <p:spPr bwMode="auto">
          <a:xfrm>
            <a:off x="9096375" y="4917669"/>
            <a:ext cx="762000" cy="179387"/>
          </a:xfrm>
          <a:custGeom>
            <a:avLst/>
            <a:gdLst>
              <a:gd name="T0" fmla="*/ 0 w 480"/>
              <a:gd name="T1" fmla="*/ 0 h 192"/>
              <a:gd name="T2" fmla="*/ 240 w 480"/>
              <a:gd name="T3" fmla="*/ 192 h 192"/>
              <a:gd name="T4" fmla="*/ 480 w 480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92">
                <a:moveTo>
                  <a:pt x="0" y="0"/>
                </a:moveTo>
                <a:cubicBezTo>
                  <a:pt x="80" y="96"/>
                  <a:pt x="160" y="192"/>
                  <a:pt x="240" y="192"/>
                </a:cubicBezTo>
                <a:cubicBezTo>
                  <a:pt x="320" y="192"/>
                  <a:pt x="400" y="96"/>
                  <a:pt x="480" y="0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Freeform 18"/>
          <p:cNvSpPr>
            <a:spLocks/>
          </p:cNvSpPr>
          <p:nvPr/>
        </p:nvSpPr>
        <p:spPr bwMode="auto">
          <a:xfrm>
            <a:off x="9082088" y="4258855"/>
            <a:ext cx="838200" cy="228600"/>
          </a:xfrm>
          <a:custGeom>
            <a:avLst/>
            <a:gdLst>
              <a:gd name="T0" fmla="*/ 0 w 480"/>
              <a:gd name="T1" fmla="*/ 144 h 144"/>
              <a:gd name="T2" fmla="*/ 240 w 480"/>
              <a:gd name="T3" fmla="*/ 0 h 144"/>
              <a:gd name="T4" fmla="*/ 480 w 480"/>
              <a:gd name="T5" fmla="*/ 144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80" y="72"/>
                  <a:pt x="160" y="0"/>
                  <a:pt x="240" y="0"/>
                </a:cubicBezTo>
                <a:cubicBezTo>
                  <a:pt x="320" y="0"/>
                  <a:pt x="400" y="72"/>
                  <a:pt x="480" y="144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Freeform 19"/>
          <p:cNvSpPr>
            <a:spLocks/>
          </p:cNvSpPr>
          <p:nvPr/>
        </p:nvSpPr>
        <p:spPr bwMode="auto">
          <a:xfrm>
            <a:off x="6254750" y="5914618"/>
            <a:ext cx="152400" cy="533400"/>
          </a:xfrm>
          <a:custGeom>
            <a:avLst/>
            <a:gdLst>
              <a:gd name="T0" fmla="*/ 0 w 96"/>
              <a:gd name="T1" fmla="*/ 0 h 336"/>
              <a:gd name="T2" fmla="*/ 96 w 96"/>
              <a:gd name="T3" fmla="*/ 192 h 336"/>
              <a:gd name="T4" fmla="*/ 0 w 96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336">
                <a:moveTo>
                  <a:pt x="0" y="0"/>
                </a:moveTo>
                <a:cubicBezTo>
                  <a:pt x="48" y="68"/>
                  <a:pt x="96" y="136"/>
                  <a:pt x="96" y="192"/>
                </a:cubicBezTo>
                <a:cubicBezTo>
                  <a:pt x="96" y="248"/>
                  <a:pt x="48" y="292"/>
                  <a:pt x="0" y="336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Freeform 20"/>
          <p:cNvSpPr>
            <a:spLocks/>
          </p:cNvSpPr>
          <p:nvPr/>
        </p:nvSpPr>
        <p:spPr bwMode="auto">
          <a:xfrm>
            <a:off x="5791200" y="5914618"/>
            <a:ext cx="165100" cy="533400"/>
          </a:xfrm>
          <a:custGeom>
            <a:avLst/>
            <a:gdLst>
              <a:gd name="T0" fmla="*/ 56 w 104"/>
              <a:gd name="T1" fmla="*/ 0 h 336"/>
              <a:gd name="T2" fmla="*/ 8 w 104"/>
              <a:gd name="T3" fmla="*/ 192 h 336"/>
              <a:gd name="T4" fmla="*/ 104 w 10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4" h="336">
                <a:moveTo>
                  <a:pt x="56" y="0"/>
                </a:moveTo>
                <a:cubicBezTo>
                  <a:pt x="28" y="68"/>
                  <a:pt x="0" y="136"/>
                  <a:pt x="8" y="192"/>
                </a:cubicBezTo>
                <a:cubicBezTo>
                  <a:pt x="16" y="248"/>
                  <a:pt x="60" y="292"/>
                  <a:pt x="104" y="336"/>
                </a:cubicBezTo>
              </a:path>
            </a:pathLst>
          </a:custGeom>
          <a:noFill/>
          <a:ln w="28575" cmpd="sng">
            <a:solidFill>
              <a:srgbClr val="0000FF"/>
            </a:solidFill>
            <a:round/>
            <a:headEnd type="arrow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V="1">
            <a:off x="3713161" y="3264477"/>
            <a:ext cx="2085976" cy="1334889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3713162" y="4703882"/>
            <a:ext cx="4878387" cy="2719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6650037" y="3264477"/>
            <a:ext cx="1941511" cy="124202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3733005" y="4810520"/>
            <a:ext cx="1863726" cy="118354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 flipV="1">
            <a:off x="6494078" y="5109755"/>
            <a:ext cx="2167321" cy="918216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1591181" y="980701"/>
            <a:ext cx="8225409" cy="652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en-US" sz="2800" b="1" kern="0" dirty="0" smtClean="0">
                <a:solidFill>
                  <a:srgbClr val="0000FF"/>
                </a:solidFill>
              </a:rPr>
              <a:t>1. </a:t>
            </a:r>
            <a:r>
              <a:rPr lang="en-US" altLang="en-US" sz="2800" b="1" kern="0" dirty="0" err="1" smtClean="0">
                <a:solidFill>
                  <a:srgbClr val="0000FF"/>
                </a:solidFill>
              </a:rPr>
              <a:t>Các</a:t>
            </a:r>
            <a:r>
              <a:rPr lang="en-US" altLang="en-US" sz="2800" b="1" kern="0" dirty="0" smtClean="0">
                <a:solidFill>
                  <a:srgbClr val="0000FF"/>
                </a:solidFill>
              </a:rPr>
              <a:t> </a:t>
            </a:r>
            <a:r>
              <a:rPr lang="en-US" altLang="en-US" sz="2800" b="1" kern="0" dirty="0" err="1" smtClean="0">
                <a:solidFill>
                  <a:srgbClr val="0000FF"/>
                </a:solidFill>
              </a:rPr>
              <a:t>nhóm</a:t>
            </a:r>
            <a:r>
              <a:rPr lang="en-US" altLang="en-US" sz="2800" b="1" kern="0" dirty="0" smtClean="0">
                <a:solidFill>
                  <a:srgbClr val="0000FF"/>
                </a:solidFill>
              </a:rPr>
              <a:t> </a:t>
            </a:r>
            <a:r>
              <a:rPr lang="en-US" altLang="en-US" sz="2800" b="1" kern="0" dirty="0" err="1" smtClean="0">
                <a:solidFill>
                  <a:srgbClr val="0000FF"/>
                </a:solidFill>
              </a:rPr>
              <a:t>máu</a:t>
            </a:r>
            <a:r>
              <a:rPr lang="en-US" altLang="en-US" sz="2800" b="1" kern="0" dirty="0">
                <a:solidFill>
                  <a:srgbClr val="0000FF"/>
                </a:solidFill>
              </a:rPr>
              <a:t> ở </a:t>
            </a:r>
            <a:r>
              <a:rPr lang="en-US" altLang="en-US" sz="2800" b="1" kern="0" dirty="0" smtClean="0">
                <a:solidFill>
                  <a:srgbClr val="0000FF"/>
                </a:solidFill>
              </a:rPr>
              <a:t>ng</a:t>
            </a:r>
            <a:r>
              <a:rPr lang="vi-VN" altLang="en-US" sz="2800" b="1" kern="0" dirty="0">
                <a:solidFill>
                  <a:srgbClr val="0000FF"/>
                </a:solidFill>
              </a:rPr>
              <a:t>ười</a:t>
            </a:r>
            <a:r>
              <a:rPr lang="en-US" altLang="en-US" sz="2800" b="1" kern="0" dirty="0" smtClean="0">
                <a:solidFill>
                  <a:srgbClr val="0000FF"/>
                </a:solidFill>
              </a:rPr>
              <a:t>.</a:t>
            </a:r>
            <a:endParaRPr lang="en-US" altLang="en-US" sz="2800" b="1" kern="0" dirty="0">
              <a:solidFill>
                <a:srgbClr val="0000FF"/>
              </a:solidFill>
            </a:endParaRPr>
          </a:p>
        </p:txBody>
      </p:sp>
      <p:sp>
        <p:nvSpPr>
          <p:cNvPr id="26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78520"/>
            <a:ext cx="9042400" cy="457200"/>
          </a:xfrm>
          <a:noFill/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II.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nguyên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tắc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truyền</a:t>
            </a:r>
            <a:r>
              <a:rPr lang="en-US" sz="3600" b="1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333FF"/>
                </a:solidFill>
                <a:latin typeface="Times New Roman" pitchFamily="18" charset="0"/>
              </a:rPr>
              <a:t>máu</a:t>
            </a:r>
            <a:endParaRPr lang="en-US" sz="2800" b="1" dirty="0" smtClean="0">
              <a:solidFill>
                <a:srgbClr val="3333FF"/>
              </a:solidFill>
              <a:latin typeface="Times New Roman" pitchFamily="18" charset="0"/>
            </a:endParaRPr>
          </a:p>
        </p:txBody>
      </p:sp>
      <p:pic>
        <p:nvPicPr>
          <p:cNvPr id="27" name="Picture 26" descr="viet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728" y="735719"/>
            <a:ext cx="1422400" cy="1376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7733526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1568669" y="1324307"/>
            <a:ext cx="8142891" cy="3200400"/>
          </a:xfrm>
          <a:prstGeom prst="cloudCallout">
            <a:avLst>
              <a:gd name="adj1" fmla="val -50690"/>
              <a:gd name="adj2" fmla="val 88898"/>
            </a:avLst>
          </a:prstGeom>
          <a:solidFill>
            <a:schemeClr val="accent1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Khi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truyền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máu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cần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tuân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thủ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theo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nguyên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</a:rPr>
              <a:t>tắc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</a:rPr>
              <a:t>nào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  <a:p>
            <a:pPr algn="ctr"/>
            <a:endParaRPr lang="en-US" sz="20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12800" y="685800"/>
            <a:ext cx="10972800" cy="11430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FF0000"/>
                </a:solidFill>
              </a:rPr>
              <a:t>KIỂM TRA BÀI CŨ</a:t>
            </a: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241300" y="1439863"/>
            <a:ext cx="11785600" cy="4038600"/>
          </a:xfrm>
          <a:prstGeom prst="horizontalScroll">
            <a:avLst>
              <a:gd name="adj" fmla="val 12500"/>
            </a:avLst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</a:rPr>
              <a:t>Máu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gồm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những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thành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phần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cấu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tạo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nào</a:t>
            </a:r>
            <a:r>
              <a:rPr lang="en-US" sz="3600" dirty="0">
                <a:solidFill>
                  <a:srgbClr val="FF0000"/>
                </a:solidFill>
              </a:rPr>
              <a:t>? </a:t>
            </a:r>
          </a:p>
          <a:p>
            <a:pPr algn="ctr"/>
            <a:r>
              <a:rPr lang="en-US" sz="3600" dirty="0" err="1">
                <a:solidFill>
                  <a:srgbClr val="FF0000"/>
                </a:solidFill>
              </a:rPr>
              <a:t>Vai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trò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của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huyết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tương</a:t>
            </a:r>
            <a:r>
              <a:rPr lang="en-US" sz="3600" dirty="0">
                <a:solidFill>
                  <a:srgbClr val="FF0000"/>
                </a:solidFill>
              </a:rPr>
              <a:t>, </a:t>
            </a:r>
            <a:r>
              <a:rPr lang="en-US" sz="3600" dirty="0" err="1">
                <a:solidFill>
                  <a:srgbClr val="FF0000"/>
                </a:solidFill>
              </a:rPr>
              <a:t>hồng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cầu</a:t>
            </a:r>
            <a:r>
              <a:rPr lang="en-US" sz="3600" dirty="0">
                <a:solidFill>
                  <a:srgbClr val="FF0000"/>
                </a:solidFill>
              </a:rPr>
              <a:t>, </a:t>
            </a:r>
            <a:r>
              <a:rPr lang="en-US" sz="3600" dirty="0" err="1">
                <a:solidFill>
                  <a:srgbClr val="FF0000"/>
                </a:solidFill>
              </a:rPr>
              <a:t>bạch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cầu</a:t>
            </a:r>
            <a:r>
              <a:rPr lang="en-US" sz="3600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1686914" y="1752600"/>
            <a:ext cx="8789272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Khi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truyền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máu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cần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tuân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theo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nguyên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tắc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:</a:t>
            </a:r>
          </a:p>
          <a:p>
            <a:pPr>
              <a:spcAft>
                <a:spcPts val="600"/>
              </a:spcAft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+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Truyền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nhóm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máu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phù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hợp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đảm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bảo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hồng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cầu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người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cho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không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bị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ngưng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kết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trong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máu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người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nhận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+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Truyền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máu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không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có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mầm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bệnh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+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</a:rPr>
              <a:t>Truyền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</a:rPr>
              <a:t>t</a:t>
            </a:r>
            <a:r>
              <a:rPr lang="vi-VN" sz="3600" dirty="0" smtClean="0">
                <a:solidFill>
                  <a:srgbClr val="002060"/>
                </a:solidFill>
                <a:latin typeface="Times New Roman" pitchFamily="18" charset="0"/>
              </a:rPr>
              <a:t>ừ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Times New Roman" pitchFamily="18" charset="0"/>
              </a:rPr>
              <a:t>từ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7652" name="Text Box 9"/>
          <p:cNvSpPr txBox="1">
            <a:spLocks noChangeArrowheads="1"/>
          </p:cNvSpPr>
          <p:nvPr/>
        </p:nvSpPr>
        <p:spPr bwMode="auto">
          <a:xfrm>
            <a:off x="609600" y="0"/>
            <a:ext cx="1117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15: ĐÔNG MÁU VÀ NGUYÊN TẮC TRUYỀN MÁU</a:t>
            </a:r>
          </a:p>
        </p:txBody>
      </p:sp>
      <p:sp>
        <p:nvSpPr>
          <p:cNvPr id="27653" name="Rectangle 10"/>
          <p:cNvSpPr>
            <a:spLocks noGrp="1" noChangeArrowheads="1"/>
          </p:cNvSpPr>
          <p:nvPr>
            <p:ph type="title"/>
          </p:nvPr>
        </p:nvSpPr>
        <p:spPr>
          <a:xfrm>
            <a:off x="843454" y="547688"/>
            <a:ext cx="6314087" cy="457200"/>
          </a:xfrm>
          <a:noFill/>
        </p:spPr>
        <p:txBody>
          <a:bodyPr/>
          <a:lstStyle/>
          <a:p>
            <a:pPr eaLnBrk="1" hangingPunct="1"/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II.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nguyên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tắc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truyền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</a:rPr>
              <a:t>máu</a:t>
            </a:r>
            <a:endParaRPr lang="en-US" sz="3200" b="1" u="sng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1287526" y="1004888"/>
            <a:ext cx="85459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Các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nguyên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tắc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cần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tuân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thủ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khi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truyền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3333FF"/>
                </a:solidFill>
                <a:latin typeface="Times New Roman" pitchFamily="18" charset="0"/>
              </a:rPr>
              <a:t>máu</a:t>
            </a:r>
            <a:r>
              <a:rPr lang="en-US" sz="3200" b="1" dirty="0">
                <a:solidFill>
                  <a:srgbClr val="3333FF"/>
                </a:solidFill>
                <a:latin typeface="Times New Roman" pitchFamily="18" charset="0"/>
              </a:rPr>
              <a:t>:</a:t>
            </a:r>
          </a:p>
        </p:txBody>
      </p:sp>
      <p:pic>
        <p:nvPicPr>
          <p:cNvPr id="7" name="Picture 6" descr="viet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960" y="770404"/>
            <a:ext cx="1202565" cy="1365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9" grpId="0"/>
      <p:bldP spid="6964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1" name="Picture 5" descr="MCj0370474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8024647" y="0"/>
            <a:ext cx="4009696" cy="3665483"/>
          </a:xfrm>
        </p:spPr>
      </p:pic>
      <p:sp>
        <p:nvSpPr>
          <p:cNvPr id="14339" name="AutoShape 8"/>
          <p:cNvSpPr>
            <a:spLocks noChangeArrowheads="1"/>
          </p:cNvSpPr>
          <p:nvPr/>
        </p:nvSpPr>
        <p:spPr bwMode="auto">
          <a:xfrm>
            <a:off x="394138" y="780397"/>
            <a:ext cx="7086600" cy="3200400"/>
          </a:xfrm>
          <a:prstGeom prst="cloudCallout">
            <a:avLst>
              <a:gd name="adj1" fmla="val -50690"/>
              <a:gd name="adj2" fmla="val 88898"/>
            </a:avLst>
          </a:prstGeom>
          <a:solidFill>
            <a:srgbClr val="00B0F0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5400" b="1" dirty="0" err="1" smtClean="0">
                <a:latin typeface="Times New Roman" pitchFamily="18" charset="0"/>
              </a:rPr>
              <a:t>Sự</a:t>
            </a:r>
            <a:r>
              <a:rPr lang="en-US" sz="5400" b="1" dirty="0">
                <a:latin typeface="Times New Roman" pitchFamily="18" charset="0"/>
              </a:rPr>
              <a:t> </a:t>
            </a:r>
            <a:r>
              <a:rPr lang="en-US" sz="5400" b="1" dirty="0" err="1" smtClean="0">
                <a:latin typeface="Times New Roman" pitchFamily="18" charset="0"/>
              </a:rPr>
              <a:t>truyền</a:t>
            </a:r>
            <a:r>
              <a:rPr lang="en-US" sz="5400" b="1" dirty="0">
                <a:latin typeface="Times New Roman" pitchFamily="18" charset="0"/>
              </a:rPr>
              <a:t> </a:t>
            </a:r>
            <a:r>
              <a:rPr lang="en-US" sz="5400" b="1" dirty="0" err="1" smtClean="0">
                <a:latin typeface="Times New Roman" pitchFamily="18" charset="0"/>
              </a:rPr>
              <a:t>máu</a:t>
            </a:r>
            <a:r>
              <a:rPr lang="en-US" sz="5400" b="1" dirty="0">
                <a:latin typeface="Times New Roman" pitchFamily="18" charset="0"/>
              </a:rPr>
              <a:t> </a:t>
            </a:r>
            <a:r>
              <a:rPr lang="en-US" sz="5400" b="1" dirty="0" err="1" smtClean="0">
                <a:latin typeface="Times New Roman" pitchFamily="18" charset="0"/>
              </a:rPr>
              <a:t>có</a:t>
            </a:r>
            <a:r>
              <a:rPr lang="en-US" sz="5400" b="1" dirty="0">
                <a:latin typeface="Times New Roman" pitchFamily="18" charset="0"/>
              </a:rPr>
              <a:t> ý </a:t>
            </a:r>
            <a:r>
              <a:rPr lang="en-US" sz="5400" b="1" dirty="0" err="1" smtClean="0">
                <a:latin typeface="Times New Roman" pitchFamily="18" charset="0"/>
              </a:rPr>
              <a:t>nghĩa</a:t>
            </a:r>
            <a:r>
              <a:rPr lang="en-US" sz="5400" b="1" dirty="0">
                <a:latin typeface="Times New Roman" pitchFamily="18" charset="0"/>
              </a:rPr>
              <a:t> </a:t>
            </a:r>
            <a:r>
              <a:rPr lang="en-US" sz="5400" b="1" dirty="0" err="1">
                <a:latin typeface="Times New Roman" pitchFamily="18" charset="0"/>
              </a:rPr>
              <a:t>gì</a:t>
            </a:r>
            <a:r>
              <a:rPr lang="en-US" sz="5400" b="1" dirty="0">
                <a:latin typeface="Times New Roman" pitchFamily="18" charset="0"/>
              </a:rPr>
              <a:t>?</a:t>
            </a:r>
          </a:p>
          <a:p>
            <a:pPr algn="ctr"/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67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2" name="Picture 4" descr="213464abc9183cf0f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37283" y="2624958"/>
            <a:ext cx="4879427" cy="396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773" name="Picture 5" descr="AAY045ACA9K91ERCA325G4HCA3B4L3YCA73SUX3CAR3UAIYCA0BWZ1GCA2HPI9NCA26BR1JCALK3HFICAK5MNXPCAA667FXCAORBDOCCA08GW0BCAUCGOJPCA2B5J1JCANN2SG0CAJ2308ZCAHS341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400" y="914400"/>
            <a:ext cx="55880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774" name="Picture 6" descr="AROZVETCA0NPFG5CA3MFQQSCA5OED2HCAYQU5DACADQ3GSPCA70NTKICA2WZQ7JCADBZ3IXCAV4AA7YCAH44Q5YCA2MBSPTCASO7EEUCAONZU3CCAY6XFURCAUFQ11XCAGJY9JCCAZC0ZFQCAHXXG6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400" y="3962400"/>
            <a:ext cx="5588000" cy="262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0" y="0"/>
            <a:ext cx="12192000" cy="609600"/>
          </a:xfrm>
          <a:prstGeom prst="rect">
            <a:avLst/>
          </a:prstGeom>
          <a:gradFill rotWithShape="1">
            <a:gsLst>
              <a:gs pos="0">
                <a:srgbClr val="00CC00"/>
              </a:gs>
              <a:gs pos="50000">
                <a:schemeClr val="bg1"/>
              </a:gs>
              <a:gs pos="100000">
                <a:srgbClr val="00CC00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vi-V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</a:t>
            </a:r>
            <a:r>
              <a:rPr lang="en-US" altLang="vi-VN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alt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vi-VN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ĐÔNG MÁU VÀ NGUYÊN TẮC TRUYỀN MÁU</a:t>
            </a:r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6096000" y="838201"/>
            <a:ext cx="5892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</a:rPr>
              <a:t>Ở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</a:rPr>
              <a:t>Việt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</a:rPr>
              <a:t> Nam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</a:rPr>
              <a:t>lấy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</a:rPr>
              <a:t>ngày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</a:rPr>
              <a:t> 7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</a:rPr>
              <a:t>tháng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</a:rPr>
              <a:t> 4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</a:rPr>
              <a:t>là </a:t>
            </a:r>
            <a:r>
              <a:rPr lang="en-US" altLang="vi-VN" sz="3200" b="1" dirty="0" err="1">
                <a:solidFill>
                  <a:srgbClr val="0000FF"/>
                </a:solidFill>
                <a:latin typeface="Times New Roman" pitchFamily="18" charset="0"/>
              </a:rPr>
              <a:t>ngày</a:t>
            </a:r>
            <a:r>
              <a:rPr lang="en-US" altLang="vi-VN" sz="3200" b="1" dirty="0">
                <a:solidFill>
                  <a:srgbClr val="0000FF"/>
                </a:solidFill>
                <a:latin typeface="Times New Roman" pitchFamily="18" charset="0"/>
              </a:rPr>
              <a:t> HIẾN MÁU NHÂN ĐẠO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0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60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04800" y="762000"/>
            <a:ext cx="1148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3200" dirty="0" smtClean="0">
                <a:solidFill>
                  <a:srgbClr val="0000FF"/>
                </a:solidFill>
              </a:rPr>
              <a:t>BT1</a:t>
            </a:r>
            <a:r>
              <a:rPr lang="en-US" sz="3200" dirty="0">
                <a:solidFill>
                  <a:srgbClr val="0000FF"/>
                </a:solidFill>
              </a:rPr>
              <a:t>: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Chọn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cụm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từ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thích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hợp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để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điền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vào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chỗ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trống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trong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các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câu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sau</a:t>
            </a:r>
            <a:r>
              <a:rPr lang="en-US" sz="32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386254" y="1736726"/>
            <a:ext cx="11805745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....(1)..........</a:t>
            </a:r>
          </a:p>
          <a:p>
            <a:pPr>
              <a:spcBef>
                <a:spcPct val="50000"/>
              </a:spcBef>
            </a:pP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>
                <a:solidFill>
                  <a:srgbClr val="FF0000"/>
                </a:solidFill>
              </a:rPr>
              <a:t>.....(2)...</a:t>
            </a:r>
          </a:p>
          <a:p>
            <a:pPr>
              <a:spcBef>
                <a:spcPct val="50000"/>
              </a:spcBef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tuân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….(3 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)…………….                           </a:t>
            </a:r>
            <a:r>
              <a:rPr lang="en-US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4000" dirty="0">
                <a:solidFill>
                  <a:srgbClr val="FF0000"/>
                </a:solidFill>
              </a:rPr>
              <a:t>,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tránh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bị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nhận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máu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nhiễm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tác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nhân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gây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bệnh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8323267" y="1775015"/>
            <a:ext cx="4231342" cy="58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/>
              <a:t>chống</a:t>
            </a:r>
            <a:r>
              <a:rPr lang="en-US" sz="3200" b="1" i="1" dirty="0"/>
              <a:t> </a:t>
            </a:r>
            <a:r>
              <a:rPr lang="en-US" sz="3200" b="1" i="1" dirty="0" err="1"/>
              <a:t>mất</a:t>
            </a:r>
            <a:r>
              <a:rPr lang="en-US" sz="3200" b="1" i="1" dirty="0"/>
              <a:t> </a:t>
            </a:r>
            <a:r>
              <a:rPr lang="en-US" sz="3200" b="1" i="1" dirty="0" err="1"/>
              <a:t>máu</a:t>
            </a:r>
            <a:endParaRPr lang="en-US" sz="3200" b="1" i="1" dirty="0"/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7693725" y="2501157"/>
            <a:ext cx="2133600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cầu</a:t>
            </a:r>
            <a:endParaRPr lang="en-US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351552" y="3498108"/>
            <a:ext cx="5401647" cy="584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i="1" dirty="0" err="1" smtClean="0"/>
              <a:t>nguyên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tắc</a:t>
            </a:r>
            <a:r>
              <a:rPr lang="en-US" sz="3200" b="1" i="1" dirty="0"/>
              <a:t> </a:t>
            </a:r>
            <a:r>
              <a:rPr lang="en-US" sz="3200" b="1" i="1" dirty="0" err="1" smtClean="0"/>
              <a:t>truyền</a:t>
            </a:r>
            <a:r>
              <a:rPr lang="en-US" sz="3200" b="1" i="1" dirty="0"/>
              <a:t> </a:t>
            </a:r>
            <a:r>
              <a:rPr lang="en-US" sz="3200" b="1" i="1" dirty="0" err="1"/>
              <a:t>máu</a:t>
            </a:r>
            <a:endParaRPr lang="en-US" sz="3200" b="1" i="1" dirty="0"/>
          </a:p>
        </p:txBody>
      </p:sp>
      <p:sp>
        <p:nvSpPr>
          <p:cNvPr id="28679" name="Rectangle 2"/>
          <p:cNvSpPr>
            <a:spLocks noGrp="1" noChangeArrowheads="1"/>
          </p:cNvSpPr>
          <p:nvPr>
            <p:ph type="title"/>
          </p:nvPr>
        </p:nvSpPr>
        <p:spPr>
          <a:xfrm>
            <a:off x="1625600" y="76200"/>
            <a:ext cx="8534400" cy="609600"/>
          </a:xfrm>
          <a:solidFill>
            <a:srgbClr val="CCFF99"/>
          </a:solidFill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 CỦNG CỐ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7" grpId="0" build="p"/>
      <p:bldP spid="19469" grpId="0"/>
      <p:bldP spid="19470" grpId="0" animBg="1"/>
      <p:bldP spid="19471" grpId="0" animBg="1"/>
      <p:bldP spid="1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5600" y="228600"/>
            <a:ext cx="8534400" cy="609600"/>
          </a:xfrm>
          <a:solidFill>
            <a:srgbClr val="CCFF99"/>
          </a:solidFill>
        </p:spPr>
        <p:txBody>
          <a:bodyPr/>
          <a:lstStyle/>
          <a:p>
            <a:pPr eaLnBrk="1" hangingPunct="1"/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 CỦNG CỐ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143000"/>
            <a:ext cx="10871200" cy="3581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b="1" u="sng" dirty="0" err="1" smtClean="0">
                <a:solidFill>
                  <a:srgbClr val="990000"/>
                </a:solidFill>
                <a:latin typeface="Times New Roman" pitchFamily="18" charset="0"/>
              </a:rPr>
              <a:t>Bài</a:t>
            </a:r>
            <a:r>
              <a:rPr lang="en-US" sz="3600" b="1" u="sng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990000"/>
                </a:solidFill>
                <a:latin typeface="Times New Roman" pitchFamily="18" charset="0"/>
              </a:rPr>
              <a:t>tập</a:t>
            </a:r>
            <a:r>
              <a:rPr lang="en-US" sz="3600" b="1" u="sng" dirty="0" smtClean="0">
                <a:solidFill>
                  <a:srgbClr val="990000"/>
                </a:solidFill>
                <a:latin typeface="Times New Roman" pitchFamily="18" charset="0"/>
              </a:rPr>
              <a:t> 2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một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gia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đình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bố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nhóm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máu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O,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mẹ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nhóm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máu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AB,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trai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nhóm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máu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A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gái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nhóm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máu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B.</a:t>
            </a:r>
          </a:p>
          <a:p>
            <a:pPr eaLnBrk="1" hangingPunct="1">
              <a:buFontTx/>
              <a:buNone/>
            </a:pP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con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trai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bị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tai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nạn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giao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thông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mất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rất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nhiều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máu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cần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truyền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máu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gấp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vậy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gia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đình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ai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là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người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có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thể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máu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?</a:t>
            </a:r>
          </a:p>
          <a:p>
            <a:pPr eaLnBrk="1" hangingPunct="1">
              <a:buFontTx/>
              <a:buNone/>
            </a:pP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-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trường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hợp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bố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cần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phải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truyền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máu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thì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trong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gia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đình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họ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ai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sẽ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cho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được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máu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?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Và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ta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sẽ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giải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quyết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như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thế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990000"/>
                </a:solidFill>
                <a:latin typeface="Times New Roman" pitchFamily="18" charset="0"/>
              </a:rPr>
              <a:t>nào</a:t>
            </a:r>
            <a:r>
              <a:rPr lang="en-US" sz="3600" b="1" dirty="0" smtClean="0">
                <a:solidFill>
                  <a:srgbClr val="990000"/>
                </a:solidFill>
                <a:latin typeface="Times New Roman" pitchFamily="18" charset="0"/>
              </a:rPr>
              <a:t>?</a:t>
            </a:r>
          </a:p>
          <a:p>
            <a:pPr eaLnBrk="1" hangingPunct="1">
              <a:buFontTx/>
              <a:buNone/>
            </a:pPr>
            <a:endParaRPr lang="en-US" sz="3600" b="1" dirty="0" smtClean="0">
              <a:solidFill>
                <a:srgbClr val="99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WordArt 4"/>
          <p:cNvSpPr>
            <a:spLocks noChangeArrowheads="1" noChangeShapeType="1" noTextEdit="1"/>
          </p:cNvSpPr>
          <p:nvPr/>
        </p:nvSpPr>
        <p:spPr bwMode="auto">
          <a:xfrm>
            <a:off x="3149600" y="914400"/>
            <a:ext cx="6502400" cy="93345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chemeClr val="bg2">
                      <a:alpha val="79999"/>
                    </a:schemeClr>
                  </a:outerShdw>
                </a:effectLst>
                <a:latin typeface="Times New Roman"/>
                <a:cs typeface="Times New Roman"/>
              </a:rPr>
              <a:t>DẶN DÒ</a:t>
            </a:r>
          </a:p>
        </p:txBody>
      </p:sp>
      <p:pic>
        <p:nvPicPr>
          <p:cNvPr id="25603" name="Picture 6" descr="Bai_Tap">
            <a:hlinkClick r:id="rId2" action="ppaction://hlinkfile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19201"/>
            <a:ext cx="14986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43" name="Text Box 7"/>
          <p:cNvSpPr txBox="1">
            <a:spLocks noChangeArrowheads="1"/>
          </p:cNvSpPr>
          <p:nvPr/>
        </p:nvSpPr>
        <p:spPr bwMode="auto">
          <a:xfrm>
            <a:off x="609600" y="2362201"/>
            <a:ext cx="11582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FontTx/>
              <a:buChar char="-"/>
            </a:pP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</a:rPr>
              <a:t>Về</a:t>
            </a: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</a:rPr>
              <a:t>nhà</a:t>
            </a: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</a:rPr>
              <a:t>học</a:t>
            </a: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</a:rPr>
              <a:t>bài</a:t>
            </a: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</a:rPr>
              <a:t>cũ</a:t>
            </a:r>
            <a:r>
              <a:rPr lang="en-US" altLang="vi-VN" sz="2400" dirty="0">
                <a:solidFill>
                  <a:srgbClr val="0000FF"/>
                </a:solidFill>
              </a:rPr>
              <a:t>, </a:t>
            </a:r>
            <a:r>
              <a:rPr lang="en-US" altLang="vi-VN" sz="2400" dirty="0" err="1">
                <a:solidFill>
                  <a:srgbClr val="0000FF"/>
                </a:solidFill>
              </a:rPr>
              <a:t>trả</a:t>
            </a: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</a:rPr>
              <a:t>lời</a:t>
            </a: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</a:rPr>
              <a:t>câu</a:t>
            </a: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</a:rPr>
              <a:t>hỏi</a:t>
            </a:r>
            <a:r>
              <a:rPr lang="en-US" altLang="vi-VN" sz="2400" dirty="0">
                <a:solidFill>
                  <a:srgbClr val="0000FF"/>
                </a:solidFill>
              </a:rPr>
              <a:t> 1, 2, 3 SGK.</a:t>
            </a:r>
          </a:p>
          <a:p>
            <a:pPr eaLnBrk="1" hangingPunct="1">
              <a:buFontTx/>
              <a:buChar char="-"/>
            </a:pP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</a:rPr>
              <a:t>Đọc</a:t>
            </a: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</a:rPr>
              <a:t>mục</a:t>
            </a: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</a:rPr>
              <a:t>em</a:t>
            </a: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</a:rPr>
              <a:t>có</a:t>
            </a: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>
                <a:solidFill>
                  <a:srgbClr val="0000FF"/>
                </a:solidFill>
              </a:rPr>
              <a:t>biết</a:t>
            </a:r>
            <a:r>
              <a:rPr lang="en-US" altLang="vi-VN" sz="2400" dirty="0">
                <a:solidFill>
                  <a:srgbClr val="0000FF"/>
                </a:solidFill>
              </a:rPr>
              <a:t>. </a:t>
            </a:r>
          </a:p>
          <a:p>
            <a:pPr>
              <a:buFontTx/>
              <a:buChar char="-"/>
            </a:pP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 smtClean="0">
                <a:solidFill>
                  <a:srgbClr val="0000FF"/>
                </a:solidFill>
              </a:rPr>
              <a:t>Chuẩn</a:t>
            </a: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>
                <a:solidFill>
                  <a:srgbClr val="0000FF"/>
                </a:solidFill>
              </a:rPr>
              <a:t>bị </a:t>
            </a:r>
            <a:r>
              <a:rPr lang="en-US" altLang="vi-VN" sz="2400" dirty="0" err="1" smtClean="0">
                <a:solidFill>
                  <a:srgbClr val="0000FF"/>
                </a:solidFill>
              </a:rPr>
              <a:t>tr</a:t>
            </a:r>
            <a:r>
              <a:rPr lang="vi-VN" altLang="vi-VN" sz="2400" dirty="0" smtClean="0">
                <a:solidFill>
                  <a:srgbClr val="0000FF"/>
                </a:solidFill>
              </a:rPr>
              <a:t>ước</a:t>
            </a:r>
            <a:r>
              <a:rPr lang="en-US" altLang="vi-VN" sz="2400" dirty="0">
                <a:solidFill>
                  <a:srgbClr val="0000FF"/>
                </a:solidFill>
              </a:rPr>
              <a:t> </a:t>
            </a:r>
            <a:r>
              <a:rPr lang="en-US" altLang="vi-VN" sz="2400" dirty="0" err="1" smtClean="0">
                <a:solidFill>
                  <a:srgbClr val="0000FF"/>
                </a:solidFill>
              </a:rPr>
              <a:t>bài</a:t>
            </a:r>
            <a:r>
              <a:rPr lang="en-US" altLang="vi-VN" sz="2400" dirty="0" smtClean="0">
                <a:solidFill>
                  <a:srgbClr val="0000FF"/>
                </a:solidFill>
              </a:rPr>
              <a:t> 16 </a:t>
            </a:r>
            <a:r>
              <a:rPr lang="en-US" altLang="vi-VN" sz="2400" dirty="0">
                <a:solidFill>
                  <a:srgbClr val="0000FF"/>
                </a:solidFill>
              </a:rPr>
              <a:t>: </a:t>
            </a:r>
            <a:r>
              <a:rPr lang="en-US" altLang="vi-VN" b="1" dirty="0">
                <a:solidFill>
                  <a:srgbClr val="0000FF"/>
                </a:solidFill>
              </a:rPr>
              <a:t>TUẦN HOÀN MÁU VÀ LƯU THÔNG BẠCH HUYẾT</a:t>
            </a:r>
          </a:p>
          <a:p>
            <a:pPr eaLnBrk="1" hangingPunct="1">
              <a:spcBef>
                <a:spcPct val="50000"/>
              </a:spcBef>
            </a:pPr>
            <a:endParaRPr lang="en-US" altLang="vi-VN" sz="24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67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167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1167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12800" y="685800"/>
            <a:ext cx="109728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FF0000"/>
                </a:solidFill>
              </a:rPr>
              <a:t>KIỂM TRA BÀI CŨ</a:t>
            </a: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0" y="1524000"/>
            <a:ext cx="11785600" cy="4038600"/>
          </a:xfrm>
          <a:prstGeom prst="horizontalScroll">
            <a:avLst>
              <a:gd name="adj" fmla="val 12500"/>
            </a:avLst>
          </a:prstGeom>
          <a:solidFill>
            <a:srgbClr val="66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3000">
              <a:solidFill>
                <a:srgbClr val="FF0000"/>
              </a:solidFill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914400" y="3048001"/>
            <a:ext cx="30480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3000">
                <a:solidFill>
                  <a:srgbClr val="0000FF"/>
                </a:solidFill>
              </a:rPr>
              <a:t>Máu gồm:</a:t>
            </a: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4165600" y="2651126"/>
            <a:ext cx="34544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3000">
                <a:solidFill>
                  <a:srgbClr val="0000FF"/>
                </a:solidFill>
              </a:rPr>
              <a:t>Huyết tương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4165600" y="3429001"/>
            <a:ext cx="38608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3000">
                <a:solidFill>
                  <a:srgbClr val="0000FF"/>
                </a:solidFill>
              </a:rPr>
              <a:t>Các tế bào máu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95651" y="3124200"/>
            <a:ext cx="869949" cy="457200"/>
            <a:chOff x="1557" y="1968"/>
            <a:chExt cx="240" cy="288"/>
          </a:xfrm>
        </p:grpSpPr>
        <p:sp>
          <p:nvSpPr>
            <p:cNvPr id="4115" name="Line 7"/>
            <p:cNvSpPr>
              <a:spLocks noChangeShapeType="1"/>
            </p:cNvSpPr>
            <p:nvPr/>
          </p:nvSpPr>
          <p:spPr bwMode="auto">
            <a:xfrm flipV="1">
              <a:off x="1557" y="1968"/>
              <a:ext cx="240" cy="14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Line 8"/>
            <p:cNvSpPr>
              <a:spLocks noChangeShapeType="1"/>
            </p:cNvSpPr>
            <p:nvPr/>
          </p:nvSpPr>
          <p:spPr bwMode="auto">
            <a:xfrm>
              <a:off x="1557" y="2112"/>
              <a:ext cx="240" cy="144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8940800" y="2971801"/>
            <a:ext cx="24384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3000">
                <a:solidFill>
                  <a:srgbClr val="0000FF"/>
                </a:solidFill>
              </a:rPr>
              <a:t>Hồng cầu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8839200" y="3429001"/>
            <a:ext cx="24384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3000">
                <a:solidFill>
                  <a:srgbClr val="0000FF"/>
                </a:solidFill>
              </a:rPr>
              <a:t>Bạch cầu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8839200" y="3962401"/>
            <a:ext cx="24384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3000">
                <a:solidFill>
                  <a:srgbClr val="0000FF"/>
                </a:solidFill>
              </a:rPr>
              <a:t>Tiểu cầu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7924801" y="3352800"/>
            <a:ext cx="876300" cy="762000"/>
            <a:chOff x="3426" y="3360"/>
            <a:chExt cx="414" cy="480"/>
          </a:xfrm>
        </p:grpSpPr>
        <p:sp>
          <p:nvSpPr>
            <p:cNvPr id="4112" name="Line 14"/>
            <p:cNvSpPr>
              <a:spLocks noChangeShapeType="1"/>
            </p:cNvSpPr>
            <p:nvPr/>
          </p:nvSpPr>
          <p:spPr bwMode="auto">
            <a:xfrm flipV="1">
              <a:off x="3429" y="3360"/>
              <a:ext cx="411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5"/>
            <p:cNvSpPr>
              <a:spLocks noChangeShapeType="1"/>
            </p:cNvSpPr>
            <p:nvPr/>
          </p:nvSpPr>
          <p:spPr bwMode="auto">
            <a:xfrm>
              <a:off x="3429" y="3600"/>
              <a:ext cx="411" cy="24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Line 16"/>
            <p:cNvSpPr>
              <a:spLocks noChangeShapeType="1"/>
            </p:cNvSpPr>
            <p:nvPr/>
          </p:nvSpPr>
          <p:spPr bwMode="auto">
            <a:xfrm>
              <a:off x="3426" y="3600"/>
              <a:ext cx="411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10972800" y="3886201"/>
            <a:ext cx="9144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400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165600" y="2651126"/>
            <a:ext cx="34544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3000">
                <a:solidFill>
                  <a:srgbClr val="FF0000"/>
                </a:solidFill>
              </a:rPr>
              <a:t>Huyết tương</a:t>
            </a: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8940800" y="2955926"/>
            <a:ext cx="24384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3000">
                <a:solidFill>
                  <a:srgbClr val="FF0000"/>
                </a:solidFill>
              </a:rPr>
              <a:t>Hồng cầu</a:t>
            </a:r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8839200" y="3413126"/>
            <a:ext cx="2438400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en-US" sz="3000">
                <a:solidFill>
                  <a:srgbClr val="FF0000"/>
                </a:solidFill>
              </a:rPr>
              <a:t>Bạch cầu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/>
      <p:bldP spid="41989" grpId="0" build="p"/>
      <p:bldP spid="41990" grpId="0" build="p"/>
      <p:bldP spid="41994" grpId="0"/>
      <p:bldP spid="41995" grpId="0"/>
      <p:bldP spid="41996" grpId="0"/>
      <p:bldP spid="42002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co-fl-r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2208" y="436057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5" name="Group 3"/>
          <p:cNvGrpSpPr/>
          <p:nvPr/>
        </p:nvGrpSpPr>
        <p:grpSpPr bwMode="auto">
          <a:xfrm>
            <a:off x="875030" y="207457"/>
            <a:ext cx="1752600" cy="1524000"/>
            <a:chOff x="144" y="192"/>
            <a:chExt cx="1104" cy="960"/>
          </a:xfrm>
        </p:grpSpPr>
        <p:sp>
          <p:nvSpPr>
            <p:cNvPr id="3099" name="Line 4"/>
            <p:cNvSpPr>
              <a:spLocks noChangeShapeType="1"/>
            </p:cNvSpPr>
            <p:nvPr/>
          </p:nvSpPr>
          <p:spPr bwMode="auto">
            <a:xfrm>
              <a:off x="336" y="192"/>
              <a:ext cx="0" cy="816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Line 5"/>
            <p:cNvSpPr>
              <a:spLocks noChangeShapeType="1"/>
            </p:cNvSpPr>
            <p:nvPr/>
          </p:nvSpPr>
          <p:spPr bwMode="auto">
            <a:xfrm>
              <a:off x="144" y="240"/>
              <a:ext cx="1104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Line 6"/>
            <p:cNvSpPr>
              <a:spLocks noChangeShapeType="1"/>
            </p:cNvSpPr>
            <p:nvPr/>
          </p:nvSpPr>
          <p:spPr bwMode="auto">
            <a:xfrm>
              <a:off x="240" y="192"/>
              <a:ext cx="0" cy="96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Line 7"/>
            <p:cNvSpPr>
              <a:spLocks noChangeShapeType="1"/>
            </p:cNvSpPr>
            <p:nvPr/>
          </p:nvSpPr>
          <p:spPr bwMode="auto">
            <a:xfrm>
              <a:off x="192" y="336"/>
              <a:ext cx="1008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7" name="Group 9"/>
          <p:cNvGrpSpPr/>
          <p:nvPr/>
        </p:nvGrpSpPr>
        <p:grpSpPr bwMode="auto">
          <a:xfrm>
            <a:off x="9342472" y="4605913"/>
            <a:ext cx="1905000" cy="1752600"/>
            <a:chOff x="4464" y="3072"/>
            <a:chExt cx="1200" cy="1104"/>
          </a:xfrm>
        </p:grpSpPr>
        <p:sp>
          <p:nvSpPr>
            <p:cNvPr id="3095" name="Line 10"/>
            <p:cNvSpPr>
              <a:spLocks noChangeShapeType="1"/>
            </p:cNvSpPr>
            <p:nvPr/>
          </p:nvSpPr>
          <p:spPr bwMode="auto">
            <a:xfrm flipV="1">
              <a:off x="4560" y="3984"/>
              <a:ext cx="105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Line 11"/>
            <p:cNvSpPr>
              <a:spLocks noChangeShapeType="1"/>
            </p:cNvSpPr>
            <p:nvPr/>
          </p:nvSpPr>
          <p:spPr bwMode="auto">
            <a:xfrm flipH="1">
              <a:off x="5472" y="3168"/>
              <a:ext cx="0" cy="96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Line 12"/>
            <p:cNvSpPr>
              <a:spLocks noChangeShapeType="1"/>
            </p:cNvSpPr>
            <p:nvPr/>
          </p:nvSpPr>
          <p:spPr bwMode="auto">
            <a:xfrm flipV="1">
              <a:off x="4464" y="4080"/>
              <a:ext cx="120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Line 13"/>
            <p:cNvSpPr>
              <a:spLocks noChangeShapeType="1"/>
            </p:cNvSpPr>
            <p:nvPr/>
          </p:nvSpPr>
          <p:spPr bwMode="auto">
            <a:xfrm>
              <a:off x="5568" y="3072"/>
              <a:ext cx="0" cy="110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9" name="Group 15"/>
          <p:cNvGrpSpPr/>
          <p:nvPr/>
        </p:nvGrpSpPr>
        <p:grpSpPr bwMode="auto">
          <a:xfrm rot="5400000">
            <a:off x="838200" y="4913586"/>
            <a:ext cx="1905000" cy="1752600"/>
            <a:chOff x="4464" y="3072"/>
            <a:chExt cx="1200" cy="1104"/>
          </a:xfrm>
        </p:grpSpPr>
        <p:sp>
          <p:nvSpPr>
            <p:cNvPr id="3091" name="Line 16"/>
            <p:cNvSpPr>
              <a:spLocks noChangeShapeType="1"/>
            </p:cNvSpPr>
            <p:nvPr/>
          </p:nvSpPr>
          <p:spPr bwMode="auto">
            <a:xfrm flipV="1">
              <a:off x="4560" y="3984"/>
              <a:ext cx="105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Line 17"/>
            <p:cNvSpPr>
              <a:spLocks noChangeShapeType="1"/>
            </p:cNvSpPr>
            <p:nvPr/>
          </p:nvSpPr>
          <p:spPr bwMode="auto">
            <a:xfrm flipH="1">
              <a:off x="5472" y="3168"/>
              <a:ext cx="0" cy="96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Line 18"/>
            <p:cNvSpPr>
              <a:spLocks noChangeShapeType="1"/>
            </p:cNvSpPr>
            <p:nvPr/>
          </p:nvSpPr>
          <p:spPr bwMode="auto">
            <a:xfrm flipV="1">
              <a:off x="4464" y="4080"/>
              <a:ext cx="120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Line 19"/>
            <p:cNvSpPr>
              <a:spLocks noChangeShapeType="1"/>
            </p:cNvSpPr>
            <p:nvPr/>
          </p:nvSpPr>
          <p:spPr bwMode="auto">
            <a:xfrm>
              <a:off x="5568" y="3072"/>
              <a:ext cx="0" cy="110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80" name="Group 20"/>
          <p:cNvGrpSpPr/>
          <p:nvPr/>
        </p:nvGrpSpPr>
        <p:grpSpPr bwMode="auto">
          <a:xfrm rot="-5400000">
            <a:off x="9560560" y="190500"/>
            <a:ext cx="1905000" cy="1752600"/>
            <a:chOff x="4464" y="3072"/>
            <a:chExt cx="1200" cy="1104"/>
          </a:xfrm>
        </p:grpSpPr>
        <p:sp>
          <p:nvSpPr>
            <p:cNvPr id="3087" name="Line 21"/>
            <p:cNvSpPr>
              <a:spLocks noChangeShapeType="1"/>
            </p:cNvSpPr>
            <p:nvPr/>
          </p:nvSpPr>
          <p:spPr bwMode="auto">
            <a:xfrm flipV="1">
              <a:off x="4560" y="3984"/>
              <a:ext cx="1056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Line 22"/>
            <p:cNvSpPr>
              <a:spLocks noChangeShapeType="1"/>
            </p:cNvSpPr>
            <p:nvPr/>
          </p:nvSpPr>
          <p:spPr bwMode="auto">
            <a:xfrm flipH="1">
              <a:off x="5472" y="3168"/>
              <a:ext cx="0" cy="96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Line 23"/>
            <p:cNvSpPr>
              <a:spLocks noChangeShapeType="1"/>
            </p:cNvSpPr>
            <p:nvPr/>
          </p:nvSpPr>
          <p:spPr bwMode="auto">
            <a:xfrm flipV="1">
              <a:off x="4464" y="4080"/>
              <a:ext cx="1200" cy="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Line 24"/>
            <p:cNvSpPr>
              <a:spLocks noChangeShapeType="1"/>
            </p:cNvSpPr>
            <p:nvPr/>
          </p:nvSpPr>
          <p:spPr bwMode="auto">
            <a:xfrm>
              <a:off x="5568" y="3072"/>
              <a:ext cx="0" cy="1104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3" name="Line 27"/>
          <p:cNvSpPr>
            <a:spLocks noChangeShapeType="1"/>
          </p:cNvSpPr>
          <p:nvPr/>
        </p:nvSpPr>
        <p:spPr bwMode="auto">
          <a:xfrm>
            <a:off x="3145472" y="1715692"/>
            <a:ext cx="6052185" cy="635"/>
          </a:xfrm>
          <a:prstGeom prst="line">
            <a:avLst/>
          </a:prstGeom>
          <a:noFill/>
          <a:ln w="127000" cmpd="tri">
            <a:solidFill>
              <a:srgbClr val="FF33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Rectangle 1"/>
          <p:cNvSpPr>
            <a:spLocks noChangeArrowheads="1"/>
          </p:cNvSpPr>
          <p:nvPr/>
        </p:nvSpPr>
        <p:spPr bwMode="auto">
          <a:xfrm>
            <a:off x="1655379" y="2387924"/>
            <a:ext cx="9142730" cy="1405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pt-BR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 MÁU VÀ NGUYÊN TẮC TRUYỀN MÁU</a:t>
            </a:r>
            <a:endParaRPr lang="pt-BR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600"/>
              </a:lnSpc>
              <a:spcAft>
                <a:spcPts val="600"/>
              </a:spcAft>
            </a:pPr>
            <a:r>
              <a:rPr lang="pt-BR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Rectangle 4"/>
          <p:cNvSpPr txBox="1">
            <a:spLocks noChangeArrowheads="1"/>
          </p:cNvSpPr>
          <p:nvPr/>
        </p:nvSpPr>
        <p:spPr bwMode="auto">
          <a:xfrm>
            <a:off x="2134870" y="475585"/>
            <a:ext cx="792226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3">
                        <a:tint val="50000"/>
                        <a:satMod val="300000"/>
                      </a:schemeClr>
                    </a:gs>
                    <a:gs pos="35000">
                      <a:schemeClr val="accent3">
                        <a:tint val="37000"/>
                        <a:satMod val="300000"/>
                      </a:schemeClr>
                    </a:gs>
                    <a:gs pos="100000">
                      <a:schemeClr val="accent3">
                        <a:tint val="15000"/>
                        <a:satMod val="350000"/>
                      </a:schemeClr>
                    </a:gs>
                  </a:gsLst>
                  <a:lin ang="16200000" scaled="1"/>
                </a:gradFill>
              </a14:hiddenFill>
            </a:ext>
          </a:ex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algn="ctr">
              <a:spcBef>
                <a:spcPct val="20000"/>
              </a:spcBef>
              <a:buClr>
                <a:schemeClr val="tx1"/>
              </a:buClr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CHỦ ĐỀ</a:t>
            </a:r>
          </a:p>
          <a:p>
            <a:pPr algn="ctr"/>
            <a:r>
              <a:rPr lang="en-US" sz="3200" b="1" kern="10" dirty="0" smtClean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HỆ  </a:t>
            </a:r>
            <a:r>
              <a:rPr lang="en-US" sz="3200" b="1" kern="10" dirty="0">
                <a:ln w="9525">
                  <a:solidFill>
                    <a:srgbClr val="CC99FF"/>
                  </a:solidFill>
                  <a:rou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TUẦN HOÀN (TT)</a:t>
            </a:r>
          </a:p>
        </p:txBody>
      </p:sp>
      <p:pic>
        <p:nvPicPr>
          <p:cNvPr id="29" name="Picture 6" descr="Bai_Tap">
            <a:hlinkClick r:id="rId3" action="ppaction://hlinkfile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97657" y="4605913"/>
            <a:ext cx="1498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7854707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/>
          <p:cNvSpPr>
            <a:spLocks noChangeArrowheads="1" noChangeShapeType="1" noTextEdit="1"/>
          </p:cNvSpPr>
          <p:nvPr/>
        </p:nvSpPr>
        <p:spPr bwMode="auto">
          <a:xfrm>
            <a:off x="46567" y="76200"/>
            <a:ext cx="12090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Bài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15: ĐÔNG MÁU VÀ NGUYÊN TẮC TRUYỀN MÁU</a:t>
            </a:r>
          </a:p>
        </p:txBody>
      </p:sp>
      <p:sp>
        <p:nvSpPr>
          <p:cNvPr id="2249" name="Text Box 201"/>
          <p:cNvSpPr txBox="1">
            <a:spLocks noChangeArrowheads="1"/>
          </p:cNvSpPr>
          <p:nvPr/>
        </p:nvSpPr>
        <p:spPr bwMode="auto">
          <a:xfrm>
            <a:off x="101600" y="762001"/>
            <a:ext cx="7518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000">
                <a:solidFill>
                  <a:srgbClr val="0000FF"/>
                </a:solidFill>
              </a:rPr>
              <a:t>- Cơ thể người có khoảng 4-5 lít máu. Nếu bị thương chảy máu và mất khoảng hơn 1/3 lượng máu của cơ thể thì tính mạng có thể bị đe doạ.</a:t>
            </a:r>
          </a:p>
        </p:txBody>
      </p:sp>
      <p:sp>
        <p:nvSpPr>
          <p:cNvPr id="2250" name="Text Box 202"/>
          <p:cNvSpPr txBox="1">
            <a:spLocks noChangeArrowheads="1"/>
          </p:cNvSpPr>
          <p:nvPr/>
        </p:nvSpPr>
        <p:spPr bwMode="auto">
          <a:xfrm>
            <a:off x="403772" y="4903077"/>
            <a:ext cx="6604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>
                <a:solidFill>
                  <a:srgbClr val="FF0000"/>
                </a:solidFill>
              </a:rPr>
              <a:t>Khả năng này có được là do đâu?</a:t>
            </a:r>
          </a:p>
        </p:txBody>
      </p:sp>
      <p:sp>
        <p:nvSpPr>
          <p:cNvPr id="2251" name="Text Box 203"/>
          <p:cNvSpPr txBox="1">
            <a:spLocks noChangeArrowheads="1"/>
          </p:cNvSpPr>
          <p:nvPr/>
        </p:nvSpPr>
        <p:spPr bwMode="auto">
          <a:xfrm>
            <a:off x="101600" y="3124201"/>
            <a:ext cx="7586133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000">
                <a:solidFill>
                  <a:srgbClr val="0000FF"/>
                </a:solidFill>
              </a:rPr>
              <a:t>- Thực tế, với những vết thương nhỏ, máu chảy vài phút, chậm dần rồi ngưng hẳn. Đó là khả năng tự bảo vệ cơ thể.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4289" y="762000"/>
            <a:ext cx="3979479" cy="46376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9" grpId="0"/>
      <p:bldP spid="2250" grpId="0"/>
      <p:bldP spid="22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9" name="Line 45"/>
          <p:cNvSpPr>
            <a:spLocks noChangeShapeType="1"/>
          </p:cNvSpPr>
          <p:nvPr/>
        </p:nvSpPr>
        <p:spPr bwMode="auto">
          <a:xfrm flipV="1">
            <a:off x="4119033" y="5181600"/>
            <a:ext cx="508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685800"/>
            <a:ext cx="4470400" cy="4572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</a:rPr>
              <a:t>I. ĐÔNG MÁU:</a:t>
            </a:r>
          </a:p>
        </p:txBody>
      </p:sp>
      <p:sp>
        <p:nvSpPr>
          <p:cNvPr id="8196" name="Oval 3"/>
          <p:cNvSpPr>
            <a:spLocks noChangeArrowheads="1"/>
          </p:cNvSpPr>
          <p:nvPr/>
        </p:nvSpPr>
        <p:spPr bwMode="auto">
          <a:xfrm>
            <a:off x="258234" y="3027363"/>
            <a:ext cx="2180167" cy="1635125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7" name="Oval 4"/>
          <p:cNvSpPr>
            <a:spLocks noChangeArrowheads="1"/>
          </p:cNvSpPr>
          <p:nvPr/>
        </p:nvSpPr>
        <p:spPr bwMode="auto">
          <a:xfrm>
            <a:off x="1130301" y="3092450"/>
            <a:ext cx="436033" cy="4587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8" name="Oval 5"/>
          <p:cNvSpPr>
            <a:spLocks noChangeArrowheads="1"/>
          </p:cNvSpPr>
          <p:nvPr/>
        </p:nvSpPr>
        <p:spPr bwMode="auto">
          <a:xfrm>
            <a:off x="694267" y="3551238"/>
            <a:ext cx="609600" cy="26035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9" name="Freeform 6"/>
          <p:cNvSpPr>
            <a:spLocks/>
          </p:cNvSpPr>
          <p:nvPr/>
        </p:nvSpPr>
        <p:spPr bwMode="auto">
          <a:xfrm>
            <a:off x="1646767" y="3302001"/>
            <a:ext cx="442384" cy="447675"/>
          </a:xfrm>
          <a:custGeom>
            <a:avLst/>
            <a:gdLst>
              <a:gd name="T0" fmla="*/ 0 w 244"/>
              <a:gd name="T1" fmla="*/ 2147483647 h 329"/>
              <a:gd name="T2" fmla="*/ 2147483647 w 244"/>
              <a:gd name="T3" fmla="*/ 2147483647 h 329"/>
              <a:gd name="T4" fmla="*/ 2147483647 w 244"/>
              <a:gd name="T5" fmla="*/ 2147483647 h 329"/>
              <a:gd name="T6" fmla="*/ 2147483647 w 244"/>
              <a:gd name="T7" fmla="*/ 2147483647 h 329"/>
              <a:gd name="T8" fmla="*/ 2147483647 w 244"/>
              <a:gd name="T9" fmla="*/ 2147483647 h 329"/>
              <a:gd name="T10" fmla="*/ 2147483647 w 244"/>
              <a:gd name="T11" fmla="*/ 2147483647 h 329"/>
              <a:gd name="T12" fmla="*/ 2147483647 w 244"/>
              <a:gd name="T13" fmla="*/ 2147483647 h 329"/>
              <a:gd name="T14" fmla="*/ 2147483647 w 244"/>
              <a:gd name="T15" fmla="*/ 2147483647 h 329"/>
              <a:gd name="T16" fmla="*/ 2147483647 w 244"/>
              <a:gd name="T17" fmla="*/ 2147483647 h 329"/>
              <a:gd name="T18" fmla="*/ 2147483647 w 244"/>
              <a:gd name="T19" fmla="*/ 2147483647 h 329"/>
              <a:gd name="T20" fmla="*/ 0 w 244"/>
              <a:gd name="T21" fmla="*/ 2147483647 h 32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44"/>
              <a:gd name="T34" fmla="*/ 0 h 329"/>
              <a:gd name="T35" fmla="*/ 244 w 244"/>
              <a:gd name="T36" fmla="*/ 329 h 32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44" h="329">
                <a:moveTo>
                  <a:pt x="0" y="314"/>
                </a:moveTo>
                <a:cubicBezTo>
                  <a:pt x="47" y="175"/>
                  <a:pt x="10" y="297"/>
                  <a:pt x="38" y="173"/>
                </a:cubicBezTo>
                <a:cubicBezTo>
                  <a:pt x="46" y="138"/>
                  <a:pt x="53" y="104"/>
                  <a:pt x="64" y="70"/>
                </a:cubicBezTo>
                <a:cubicBezTo>
                  <a:pt x="68" y="57"/>
                  <a:pt x="68" y="41"/>
                  <a:pt x="77" y="32"/>
                </a:cubicBezTo>
                <a:cubicBezTo>
                  <a:pt x="86" y="23"/>
                  <a:pt x="102" y="23"/>
                  <a:pt x="115" y="19"/>
                </a:cubicBezTo>
                <a:cubicBezTo>
                  <a:pt x="149" y="23"/>
                  <a:pt x="205" y="0"/>
                  <a:pt x="218" y="32"/>
                </a:cubicBezTo>
                <a:cubicBezTo>
                  <a:pt x="244" y="95"/>
                  <a:pt x="216" y="169"/>
                  <a:pt x="205" y="237"/>
                </a:cubicBezTo>
                <a:cubicBezTo>
                  <a:pt x="203" y="252"/>
                  <a:pt x="192" y="267"/>
                  <a:pt x="179" y="275"/>
                </a:cubicBezTo>
                <a:cubicBezTo>
                  <a:pt x="156" y="289"/>
                  <a:pt x="128" y="292"/>
                  <a:pt x="102" y="301"/>
                </a:cubicBezTo>
                <a:cubicBezTo>
                  <a:pt x="88" y="306"/>
                  <a:pt x="79" y="324"/>
                  <a:pt x="64" y="326"/>
                </a:cubicBezTo>
                <a:cubicBezTo>
                  <a:pt x="42" y="329"/>
                  <a:pt x="21" y="318"/>
                  <a:pt x="0" y="314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07484" y="3746501"/>
            <a:ext cx="785283" cy="588963"/>
            <a:chOff x="1019" y="3216"/>
            <a:chExt cx="433" cy="432"/>
          </a:xfrm>
        </p:grpSpPr>
        <p:sp>
          <p:nvSpPr>
            <p:cNvPr id="8392" name="Freeform 8" descr="10%"/>
            <p:cNvSpPr>
              <a:spLocks/>
            </p:cNvSpPr>
            <p:nvPr/>
          </p:nvSpPr>
          <p:spPr bwMode="auto">
            <a:xfrm>
              <a:off x="1019" y="3216"/>
              <a:ext cx="433" cy="432"/>
            </a:xfrm>
            <a:custGeom>
              <a:avLst/>
              <a:gdLst>
                <a:gd name="T0" fmla="*/ 363 w 433"/>
                <a:gd name="T1" fmla="*/ 35 h 432"/>
                <a:gd name="T2" fmla="*/ 82 w 433"/>
                <a:gd name="T3" fmla="*/ 22 h 432"/>
                <a:gd name="T4" fmla="*/ 43 w 433"/>
                <a:gd name="T5" fmla="*/ 48 h 432"/>
                <a:gd name="T6" fmla="*/ 18 w 433"/>
                <a:gd name="T7" fmla="*/ 125 h 432"/>
                <a:gd name="T8" fmla="*/ 43 w 433"/>
                <a:gd name="T9" fmla="*/ 330 h 432"/>
                <a:gd name="T10" fmla="*/ 82 w 433"/>
                <a:gd name="T11" fmla="*/ 355 h 432"/>
                <a:gd name="T12" fmla="*/ 235 w 433"/>
                <a:gd name="T13" fmla="*/ 432 h 432"/>
                <a:gd name="T14" fmla="*/ 325 w 433"/>
                <a:gd name="T15" fmla="*/ 419 h 432"/>
                <a:gd name="T16" fmla="*/ 351 w 433"/>
                <a:gd name="T17" fmla="*/ 381 h 432"/>
                <a:gd name="T18" fmla="*/ 415 w 433"/>
                <a:gd name="T19" fmla="*/ 304 h 432"/>
                <a:gd name="T20" fmla="*/ 402 w 433"/>
                <a:gd name="T21" fmla="*/ 125 h 432"/>
                <a:gd name="T22" fmla="*/ 376 w 433"/>
                <a:gd name="T23" fmla="*/ 86 h 432"/>
                <a:gd name="T24" fmla="*/ 338 w 433"/>
                <a:gd name="T25" fmla="*/ 61 h 432"/>
                <a:gd name="T26" fmla="*/ 363 w 433"/>
                <a:gd name="T27" fmla="*/ 35 h 4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33"/>
                <a:gd name="T43" fmla="*/ 0 h 432"/>
                <a:gd name="T44" fmla="*/ 433 w 433"/>
                <a:gd name="T45" fmla="*/ 432 h 43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33" h="432">
                  <a:moveTo>
                    <a:pt x="363" y="35"/>
                  </a:moveTo>
                  <a:cubicBezTo>
                    <a:pt x="260" y="0"/>
                    <a:pt x="202" y="14"/>
                    <a:pt x="82" y="22"/>
                  </a:cubicBezTo>
                  <a:cubicBezTo>
                    <a:pt x="69" y="31"/>
                    <a:pt x="51" y="35"/>
                    <a:pt x="43" y="48"/>
                  </a:cubicBezTo>
                  <a:cubicBezTo>
                    <a:pt x="29" y="71"/>
                    <a:pt x="18" y="125"/>
                    <a:pt x="18" y="125"/>
                  </a:cubicBezTo>
                  <a:cubicBezTo>
                    <a:pt x="23" y="194"/>
                    <a:pt x="0" y="276"/>
                    <a:pt x="43" y="330"/>
                  </a:cubicBezTo>
                  <a:cubicBezTo>
                    <a:pt x="53" y="342"/>
                    <a:pt x="70" y="345"/>
                    <a:pt x="82" y="355"/>
                  </a:cubicBezTo>
                  <a:cubicBezTo>
                    <a:pt x="145" y="408"/>
                    <a:pt x="147" y="417"/>
                    <a:pt x="235" y="432"/>
                  </a:cubicBezTo>
                  <a:cubicBezTo>
                    <a:pt x="265" y="428"/>
                    <a:pt x="297" y="431"/>
                    <a:pt x="325" y="419"/>
                  </a:cubicBezTo>
                  <a:cubicBezTo>
                    <a:pt x="339" y="413"/>
                    <a:pt x="341" y="393"/>
                    <a:pt x="351" y="381"/>
                  </a:cubicBezTo>
                  <a:cubicBezTo>
                    <a:pt x="433" y="282"/>
                    <a:pt x="351" y="398"/>
                    <a:pt x="415" y="304"/>
                  </a:cubicBezTo>
                  <a:cubicBezTo>
                    <a:pt x="411" y="244"/>
                    <a:pt x="413" y="184"/>
                    <a:pt x="402" y="125"/>
                  </a:cubicBezTo>
                  <a:cubicBezTo>
                    <a:pt x="399" y="110"/>
                    <a:pt x="387" y="97"/>
                    <a:pt x="376" y="86"/>
                  </a:cubicBezTo>
                  <a:cubicBezTo>
                    <a:pt x="365" y="75"/>
                    <a:pt x="342" y="76"/>
                    <a:pt x="338" y="61"/>
                  </a:cubicBezTo>
                  <a:cubicBezTo>
                    <a:pt x="335" y="49"/>
                    <a:pt x="355" y="44"/>
                    <a:pt x="363" y="35"/>
                  </a:cubicBezTo>
                  <a:close/>
                </a:path>
              </a:pathLst>
            </a:custGeom>
            <a:pattFill prst="pct10">
              <a:fgClr>
                <a:srgbClr val="FF0000"/>
              </a:fgClr>
              <a:bgClr>
                <a:schemeClr val="bg1"/>
              </a:bgClr>
            </a:pattFill>
            <a:ln w="317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93" name="Freeform 9"/>
            <p:cNvSpPr>
              <a:spLocks/>
            </p:cNvSpPr>
            <p:nvPr/>
          </p:nvSpPr>
          <p:spPr bwMode="auto">
            <a:xfrm>
              <a:off x="1091" y="3264"/>
              <a:ext cx="288" cy="288"/>
            </a:xfrm>
            <a:custGeom>
              <a:avLst/>
              <a:gdLst>
                <a:gd name="T0" fmla="*/ 21 w 433"/>
                <a:gd name="T1" fmla="*/ 2 h 432"/>
                <a:gd name="T2" fmla="*/ 5 w 433"/>
                <a:gd name="T3" fmla="*/ 1 h 432"/>
                <a:gd name="T4" fmla="*/ 3 w 433"/>
                <a:gd name="T5" fmla="*/ 3 h 432"/>
                <a:gd name="T6" fmla="*/ 1 w 433"/>
                <a:gd name="T7" fmla="*/ 7 h 432"/>
                <a:gd name="T8" fmla="*/ 3 w 433"/>
                <a:gd name="T9" fmla="*/ 19 h 432"/>
                <a:gd name="T10" fmla="*/ 5 w 433"/>
                <a:gd name="T11" fmla="*/ 21 h 432"/>
                <a:gd name="T12" fmla="*/ 14 w 433"/>
                <a:gd name="T13" fmla="*/ 25 h 432"/>
                <a:gd name="T14" fmla="*/ 19 w 433"/>
                <a:gd name="T15" fmla="*/ 25 h 432"/>
                <a:gd name="T16" fmla="*/ 21 w 433"/>
                <a:gd name="T17" fmla="*/ 22 h 432"/>
                <a:gd name="T18" fmla="*/ 24 w 433"/>
                <a:gd name="T19" fmla="*/ 18 h 432"/>
                <a:gd name="T20" fmla="*/ 23 w 433"/>
                <a:gd name="T21" fmla="*/ 7 h 432"/>
                <a:gd name="T22" fmla="*/ 22 w 433"/>
                <a:gd name="T23" fmla="*/ 5 h 432"/>
                <a:gd name="T24" fmla="*/ 20 w 433"/>
                <a:gd name="T25" fmla="*/ 3 h 432"/>
                <a:gd name="T26" fmla="*/ 21 w 433"/>
                <a:gd name="T27" fmla="*/ 2 h 43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33"/>
                <a:gd name="T43" fmla="*/ 0 h 432"/>
                <a:gd name="T44" fmla="*/ 433 w 433"/>
                <a:gd name="T45" fmla="*/ 432 h 43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33" h="432">
                  <a:moveTo>
                    <a:pt x="363" y="35"/>
                  </a:moveTo>
                  <a:cubicBezTo>
                    <a:pt x="260" y="0"/>
                    <a:pt x="202" y="14"/>
                    <a:pt x="82" y="22"/>
                  </a:cubicBezTo>
                  <a:cubicBezTo>
                    <a:pt x="69" y="31"/>
                    <a:pt x="51" y="35"/>
                    <a:pt x="43" y="48"/>
                  </a:cubicBezTo>
                  <a:cubicBezTo>
                    <a:pt x="29" y="71"/>
                    <a:pt x="18" y="125"/>
                    <a:pt x="18" y="125"/>
                  </a:cubicBezTo>
                  <a:cubicBezTo>
                    <a:pt x="23" y="194"/>
                    <a:pt x="0" y="276"/>
                    <a:pt x="43" y="330"/>
                  </a:cubicBezTo>
                  <a:cubicBezTo>
                    <a:pt x="53" y="342"/>
                    <a:pt x="70" y="345"/>
                    <a:pt x="82" y="355"/>
                  </a:cubicBezTo>
                  <a:cubicBezTo>
                    <a:pt x="145" y="408"/>
                    <a:pt x="147" y="417"/>
                    <a:pt x="235" y="432"/>
                  </a:cubicBezTo>
                  <a:cubicBezTo>
                    <a:pt x="265" y="428"/>
                    <a:pt x="297" y="431"/>
                    <a:pt x="325" y="419"/>
                  </a:cubicBezTo>
                  <a:cubicBezTo>
                    <a:pt x="339" y="413"/>
                    <a:pt x="341" y="393"/>
                    <a:pt x="351" y="381"/>
                  </a:cubicBezTo>
                  <a:cubicBezTo>
                    <a:pt x="433" y="282"/>
                    <a:pt x="351" y="398"/>
                    <a:pt x="415" y="304"/>
                  </a:cubicBezTo>
                  <a:cubicBezTo>
                    <a:pt x="411" y="244"/>
                    <a:pt x="413" y="184"/>
                    <a:pt x="402" y="125"/>
                  </a:cubicBezTo>
                  <a:cubicBezTo>
                    <a:pt x="399" y="110"/>
                    <a:pt x="387" y="97"/>
                    <a:pt x="376" y="86"/>
                  </a:cubicBezTo>
                  <a:cubicBezTo>
                    <a:pt x="365" y="75"/>
                    <a:pt x="342" y="76"/>
                    <a:pt x="338" y="61"/>
                  </a:cubicBezTo>
                  <a:cubicBezTo>
                    <a:pt x="335" y="49"/>
                    <a:pt x="355" y="44"/>
                    <a:pt x="363" y="3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94" name="Oval 10"/>
            <p:cNvSpPr>
              <a:spLocks noChangeArrowheads="1"/>
            </p:cNvSpPr>
            <p:nvPr/>
          </p:nvSpPr>
          <p:spPr bwMode="auto">
            <a:xfrm>
              <a:off x="1152" y="3408"/>
              <a:ext cx="48" cy="48"/>
            </a:xfrm>
            <a:prstGeom prst="ellipse">
              <a:avLst/>
            </a:prstGeom>
            <a:solidFill>
              <a:srgbClr val="FF7C8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87451" y="3865564"/>
            <a:ext cx="954616" cy="617537"/>
            <a:chOff x="2702" y="3387"/>
            <a:chExt cx="526" cy="453"/>
          </a:xfrm>
        </p:grpSpPr>
        <p:sp>
          <p:nvSpPr>
            <p:cNvPr id="8390" name="Freeform 12" descr="10%"/>
            <p:cNvSpPr>
              <a:spLocks/>
            </p:cNvSpPr>
            <p:nvPr/>
          </p:nvSpPr>
          <p:spPr bwMode="auto">
            <a:xfrm>
              <a:off x="2702" y="3387"/>
              <a:ext cx="526" cy="453"/>
            </a:xfrm>
            <a:custGeom>
              <a:avLst/>
              <a:gdLst>
                <a:gd name="T0" fmla="*/ 421 w 526"/>
                <a:gd name="T1" fmla="*/ 127 h 558"/>
                <a:gd name="T2" fmla="*/ 242 w 526"/>
                <a:gd name="T3" fmla="*/ 123 h 558"/>
                <a:gd name="T4" fmla="*/ 165 w 526"/>
                <a:gd name="T5" fmla="*/ 118 h 558"/>
                <a:gd name="T6" fmla="*/ 88 w 526"/>
                <a:gd name="T7" fmla="*/ 93 h 558"/>
                <a:gd name="T8" fmla="*/ 37 w 526"/>
                <a:gd name="T9" fmla="*/ 75 h 558"/>
                <a:gd name="T10" fmla="*/ 12 w 526"/>
                <a:gd name="T11" fmla="*/ 58 h 558"/>
                <a:gd name="T12" fmla="*/ 127 w 526"/>
                <a:gd name="T13" fmla="*/ 2 h 558"/>
                <a:gd name="T14" fmla="*/ 460 w 526"/>
                <a:gd name="T15" fmla="*/ 12 h 558"/>
                <a:gd name="T16" fmla="*/ 524 w 526"/>
                <a:gd name="T17" fmla="*/ 49 h 558"/>
                <a:gd name="T18" fmla="*/ 511 w 526"/>
                <a:gd name="T19" fmla="*/ 100 h 558"/>
                <a:gd name="T20" fmla="*/ 472 w 526"/>
                <a:gd name="T21" fmla="*/ 106 h 558"/>
                <a:gd name="T22" fmla="*/ 421 w 526"/>
                <a:gd name="T23" fmla="*/ 127 h 55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6"/>
                <a:gd name="T37" fmla="*/ 0 h 558"/>
                <a:gd name="T38" fmla="*/ 526 w 526"/>
                <a:gd name="T39" fmla="*/ 558 h 55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6" h="558">
                  <a:moveTo>
                    <a:pt x="421" y="543"/>
                  </a:moveTo>
                  <a:cubicBezTo>
                    <a:pt x="361" y="539"/>
                    <a:pt x="301" y="539"/>
                    <a:pt x="242" y="530"/>
                  </a:cubicBezTo>
                  <a:cubicBezTo>
                    <a:pt x="215" y="526"/>
                    <a:pt x="165" y="504"/>
                    <a:pt x="165" y="504"/>
                  </a:cubicBezTo>
                  <a:cubicBezTo>
                    <a:pt x="129" y="449"/>
                    <a:pt x="145" y="439"/>
                    <a:pt x="88" y="402"/>
                  </a:cubicBezTo>
                  <a:cubicBezTo>
                    <a:pt x="61" y="288"/>
                    <a:pt x="101" y="403"/>
                    <a:pt x="37" y="325"/>
                  </a:cubicBezTo>
                  <a:cubicBezTo>
                    <a:pt x="34" y="322"/>
                    <a:pt x="13" y="252"/>
                    <a:pt x="12" y="248"/>
                  </a:cubicBezTo>
                  <a:cubicBezTo>
                    <a:pt x="24" y="117"/>
                    <a:pt x="0" y="47"/>
                    <a:pt x="127" y="5"/>
                  </a:cubicBezTo>
                  <a:cubicBezTo>
                    <a:pt x="224" y="12"/>
                    <a:pt x="372" y="0"/>
                    <a:pt x="460" y="56"/>
                  </a:cubicBezTo>
                  <a:cubicBezTo>
                    <a:pt x="525" y="155"/>
                    <a:pt x="506" y="103"/>
                    <a:pt x="524" y="210"/>
                  </a:cubicBezTo>
                  <a:cubicBezTo>
                    <a:pt x="520" y="282"/>
                    <a:pt x="526" y="356"/>
                    <a:pt x="511" y="427"/>
                  </a:cubicBezTo>
                  <a:cubicBezTo>
                    <a:pt x="508" y="442"/>
                    <a:pt x="480" y="440"/>
                    <a:pt x="472" y="453"/>
                  </a:cubicBezTo>
                  <a:cubicBezTo>
                    <a:pt x="407" y="558"/>
                    <a:pt x="484" y="511"/>
                    <a:pt x="421" y="543"/>
                  </a:cubicBezTo>
                  <a:close/>
                </a:path>
              </a:pathLst>
            </a:custGeom>
            <a:pattFill prst="pct10">
              <a:fgClr>
                <a:srgbClr val="FF7C80"/>
              </a:fgClr>
              <a:bgClr>
                <a:schemeClr val="bg1"/>
              </a:bgClr>
            </a:pattFill>
            <a:ln w="9525">
              <a:pattFill prst="pct90">
                <a:fgClr>
                  <a:srgbClr val="0099CC"/>
                </a:fgClr>
                <a:bgClr>
                  <a:srgbClr val="FFFFFF"/>
                </a:bgClr>
              </a:patt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91" name="Freeform 13"/>
            <p:cNvSpPr>
              <a:spLocks/>
            </p:cNvSpPr>
            <p:nvPr/>
          </p:nvSpPr>
          <p:spPr bwMode="auto">
            <a:xfrm rot="864001">
              <a:off x="2749" y="3426"/>
              <a:ext cx="448" cy="304"/>
            </a:xfrm>
            <a:custGeom>
              <a:avLst/>
              <a:gdLst>
                <a:gd name="T0" fmla="*/ 34 w 624"/>
                <a:gd name="T1" fmla="*/ 29 h 416"/>
                <a:gd name="T2" fmla="*/ 25 w 624"/>
                <a:gd name="T3" fmla="*/ 45 h 416"/>
                <a:gd name="T4" fmla="*/ 6 w 624"/>
                <a:gd name="T5" fmla="*/ 39 h 416"/>
                <a:gd name="T6" fmla="*/ 6 w 624"/>
                <a:gd name="T7" fmla="*/ 18 h 416"/>
                <a:gd name="T8" fmla="*/ 44 w 624"/>
                <a:gd name="T9" fmla="*/ 2 h 416"/>
                <a:gd name="T10" fmla="*/ 54 w 624"/>
                <a:gd name="T11" fmla="*/ 7 h 416"/>
                <a:gd name="T12" fmla="*/ 58 w 624"/>
                <a:gd name="T13" fmla="*/ 29 h 416"/>
                <a:gd name="T14" fmla="*/ 58 w 624"/>
                <a:gd name="T15" fmla="*/ 39 h 416"/>
                <a:gd name="T16" fmla="*/ 34 w 624"/>
                <a:gd name="T17" fmla="*/ 29 h 4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24"/>
                <a:gd name="T28" fmla="*/ 0 h 416"/>
                <a:gd name="T29" fmla="*/ 624 w 624"/>
                <a:gd name="T30" fmla="*/ 416 h 41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24" h="416">
                  <a:moveTo>
                    <a:pt x="352" y="256"/>
                  </a:moveTo>
                  <a:cubicBezTo>
                    <a:pt x="296" y="264"/>
                    <a:pt x="304" y="384"/>
                    <a:pt x="256" y="400"/>
                  </a:cubicBezTo>
                  <a:cubicBezTo>
                    <a:pt x="208" y="416"/>
                    <a:pt x="96" y="392"/>
                    <a:pt x="64" y="352"/>
                  </a:cubicBezTo>
                  <a:cubicBezTo>
                    <a:pt x="32" y="312"/>
                    <a:pt x="0" y="216"/>
                    <a:pt x="64" y="160"/>
                  </a:cubicBezTo>
                  <a:cubicBezTo>
                    <a:pt x="128" y="104"/>
                    <a:pt x="368" y="32"/>
                    <a:pt x="448" y="16"/>
                  </a:cubicBezTo>
                  <a:cubicBezTo>
                    <a:pt x="528" y="0"/>
                    <a:pt x="520" y="24"/>
                    <a:pt x="544" y="64"/>
                  </a:cubicBezTo>
                  <a:cubicBezTo>
                    <a:pt x="568" y="104"/>
                    <a:pt x="584" y="208"/>
                    <a:pt x="592" y="256"/>
                  </a:cubicBezTo>
                  <a:cubicBezTo>
                    <a:pt x="600" y="304"/>
                    <a:pt x="624" y="344"/>
                    <a:pt x="592" y="352"/>
                  </a:cubicBezTo>
                  <a:cubicBezTo>
                    <a:pt x="560" y="360"/>
                    <a:pt x="408" y="248"/>
                    <a:pt x="352" y="256"/>
                  </a:cubicBezTo>
                  <a:close/>
                </a:path>
              </a:pathLst>
            </a:custGeom>
            <a:solidFill>
              <a:srgbClr val="00297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85233" y="3811588"/>
            <a:ext cx="262467" cy="327025"/>
            <a:chOff x="2173" y="3037"/>
            <a:chExt cx="144" cy="240"/>
          </a:xfrm>
        </p:grpSpPr>
        <p:sp>
          <p:nvSpPr>
            <p:cNvPr id="8388" name="Freeform 15"/>
            <p:cNvSpPr>
              <a:spLocks/>
            </p:cNvSpPr>
            <p:nvPr/>
          </p:nvSpPr>
          <p:spPr bwMode="auto">
            <a:xfrm>
              <a:off x="2173" y="3037"/>
              <a:ext cx="144" cy="240"/>
            </a:xfrm>
            <a:custGeom>
              <a:avLst/>
              <a:gdLst>
                <a:gd name="T0" fmla="*/ 0 w 144"/>
                <a:gd name="T1" fmla="*/ 144 h 240"/>
                <a:gd name="T2" fmla="*/ 144 w 144"/>
                <a:gd name="T3" fmla="*/ 0 h 240"/>
                <a:gd name="T4" fmla="*/ 48 w 144"/>
                <a:gd name="T5" fmla="*/ 240 h 240"/>
                <a:gd name="T6" fmla="*/ 0 w 144"/>
                <a:gd name="T7" fmla="*/ 144 h 2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4"/>
                <a:gd name="T13" fmla="*/ 0 h 240"/>
                <a:gd name="T14" fmla="*/ 144 w 144"/>
                <a:gd name="T15" fmla="*/ 240 h 2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4" h="240">
                  <a:moveTo>
                    <a:pt x="0" y="144"/>
                  </a:moveTo>
                  <a:lnTo>
                    <a:pt x="144" y="0"/>
                  </a:lnTo>
                  <a:lnTo>
                    <a:pt x="48" y="24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CC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89" name="Oval 16"/>
            <p:cNvSpPr>
              <a:spLocks noChangeArrowheads="1"/>
            </p:cNvSpPr>
            <p:nvPr/>
          </p:nvSpPr>
          <p:spPr bwMode="auto">
            <a:xfrm flipH="1">
              <a:off x="2195" y="3133"/>
              <a:ext cx="47" cy="61"/>
            </a:xfrm>
            <a:prstGeom prst="ellipse">
              <a:avLst/>
            </a:prstGeom>
            <a:solidFill>
              <a:srgbClr val="00297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1147233" y="4300538"/>
            <a:ext cx="349251" cy="260350"/>
            <a:chOff x="1440" y="3744"/>
            <a:chExt cx="192" cy="192"/>
          </a:xfrm>
        </p:grpSpPr>
        <p:sp>
          <p:nvSpPr>
            <p:cNvPr id="8385" name="Oval 18"/>
            <p:cNvSpPr>
              <a:spLocks noChangeArrowheads="1"/>
            </p:cNvSpPr>
            <p:nvPr/>
          </p:nvSpPr>
          <p:spPr bwMode="auto">
            <a:xfrm>
              <a:off x="1488" y="379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8386" name="Line 19"/>
            <p:cNvSpPr>
              <a:spLocks noChangeShapeType="1"/>
            </p:cNvSpPr>
            <p:nvPr/>
          </p:nvSpPr>
          <p:spPr bwMode="auto">
            <a:xfrm flipV="1">
              <a:off x="1440" y="3744"/>
              <a:ext cx="192" cy="192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87" name="Line 20"/>
            <p:cNvSpPr>
              <a:spLocks noChangeShapeType="1"/>
            </p:cNvSpPr>
            <p:nvPr/>
          </p:nvSpPr>
          <p:spPr bwMode="auto">
            <a:xfrm>
              <a:off x="1440" y="3744"/>
              <a:ext cx="192" cy="192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8204" name="Text Box 21"/>
          <p:cNvSpPr txBox="1">
            <a:spLocks noChangeArrowheads="1"/>
          </p:cNvSpPr>
          <p:nvPr/>
        </p:nvSpPr>
        <p:spPr bwMode="auto">
          <a:xfrm>
            <a:off x="304800" y="4648200"/>
            <a:ext cx="1422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/>
              <a:t>Máu</a:t>
            </a:r>
            <a:endParaRPr lang="en-US" sz="2000" dirty="0"/>
          </a:p>
        </p:txBody>
      </p:sp>
      <p:sp>
        <p:nvSpPr>
          <p:cNvPr id="6166" name="Line 22"/>
          <p:cNvSpPr>
            <a:spLocks noChangeShapeType="1"/>
          </p:cNvSpPr>
          <p:nvPr/>
        </p:nvSpPr>
        <p:spPr bwMode="auto">
          <a:xfrm flipV="1">
            <a:off x="1016000" y="1828800"/>
            <a:ext cx="10160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7" name="Line 23"/>
          <p:cNvSpPr>
            <a:spLocks noChangeShapeType="1"/>
          </p:cNvSpPr>
          <p:nvPr/>
        </p:nvSpPr>
        <p:spPr bwMode="auto">
          <a:xfrm>
            <a:off x="1219200" y="4419600"/>
            <a:ext cx="1117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2032000" y="1620838"/>
            <a:ext cx="284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Tế bào máu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2243667" y="5791201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Huyết tương</a:t>
            </a:r>
          </a:p>
        </p:txBody>
      </p: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6206068" y="1620839"/>
            <a:ext cx="802217" cy="484187"/>
            <a:chOff x="2208" y="3341"/>
            <a:chExt cx="442" cy="355"/>
          </a:xfrm>
        </p:grpSpPr>
        <p:sp>
          <p:nvSpPr>
            <p:cNvPr id="8383" name="Freeform 27" descr="Large confetti"/>
            <p:cNvSpPr>
              <a:spLocks/>
            </p:cNvSpPr>
            <p:nvPr/>
          </p:nvSpPr>
          <p:spPr bwMode="auto">
            <a:xfrm>
              <a:off x="2208" y="3341"/>
              <a:ext cx="442" cy="355"/>
            </a:xfrm>
            <a:custGeom>
              <a:avLst/>
              <a:gdLst>
                <a:gd name="T0" fmla="*/ 27 w 575"/>
                <a:gd name="T1" fmla="*/ 32 h 411"/>
                <a:gd name="T2" fmla="*/ 6 w 575"/>
                <a:gd name="T3" fmla="*/ 51 h 411"/>
                <a:gd name="T4" fmla="*/ 6 w 575"/>
                <a:gd name="T5" fmla="*/ 111 h 411"/>
                <a:gd name="T6" fmla="*/ 25 w 575"/>
                <a:gd name="T7" fmla="*/ 133 h 411"/>
                <a:gd name="T8" fmla="*/ 40 w 575"/>
                <a:gd name="T9" fmla="*/ 143 h 411"/>
                <a:gd name="T10" fmla="*/ 87 w 575"/>
                <a:gd name="T11" fmla="*/ 138 h 411"/>
                <a:gd name="T12" fmla="*/ 91 w 575"/>
                <a:gd name="T13" fmla="*/ 111 h 411"/>
                <a:gd name="T14" fmla="*/ 89 w 575"/>
                <a:gd name="T15" fmla="*/ 59 h 411"/>
                <a:gd name="T16" fmla="*/ 58 w 575"/>
                <a:gd name="T17" fmla="*/ 0 h 411"/>
                <a:gd name="T18" fmla="*/ 21 w 575"/>
                <a:gd name="T19" fmla="*/ 5 h 411"/>
                <a:gd name="T20" fmla="*/ 14 w 575"/>
                <a:gd name="T21" fmla="*/ 9 h 411"/>
                <a:gd name="T22" fmla="*/ 6 w 575"/>
                <a:gd name="T23" fmla="*/ 41 h 4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75"/>
                <a:gd name="T37" fmla="*/ 0 h 411"/>
                <a:gd name="T38" fmla="*/ 575 w 575"/>
                <a:gd name="T39" fmla="*/ 411 h 4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75" h="411">
                  <a:moveTo>
                    <a:pt x="165" y="89"/>
                  </a:moveTo>
                  <a:cubicBezTo>
                    <a:pt x="114" y="102"/>
                    <a:pt x="80" y="111"/>
                    <a:pt x="37" y="141"/>
                  </a:cubicBezTo>
                  <a:cubicBezTo>
                    <a:pt x="17" y="199"/>
                    <a:pt x="0" y="233"/>
                    <a:pt x="37" y="307"/>
                  </a:cubicBezTo>
                  <a:cubicBezTo>
                    <a:pt x="51" y="335"/>
                    <a:pt x="117" y="361"/>
                    <a:pt x="152" y="371"/>
                  </a:cubicBezTo>
                  <a:cubicBezTo>
                    <a:pt x="186" y="380"/>
                    <a:pt x="255" y="397"/>
                    <a:pt x="255" y="397"/>
                  </a:cubicBezTo>
                  <a:cubicBezTo>
                    <a:pt x="353" y="393"/>
                    <a:pt x="455" y="411"/>
                    <a:pt x="549" y="384"/>
                  </a:cubicBezTo>
                  <a:cubicBezTo>
                    <a:pt x="575" y="377"/>
                    <a:pt x="575" y="307"/>
                    <a:pt x="575" y="307"/>
                  </a:cubicBezTo>
                  <a:cubicBezTo>
                    <a:pt x="571" y="260"/>
                    <a:pt x="569" y="213"/>
                    <a:pt x="562" y="166"/>
                  </a:cubicBezTo>
                  <a:cubicBezTo>
                    <a:pt x="549" y="77"/>
                    <a:pt x="447" y="26"/>
                    <a:pt x="370" y="0"/>
                  </a:cubicBezTo>
                  <a:cubicBezTo>
                    <a:pt x="289" y="4"/>
                    <a:pt x="208" y="6"/>
                    <a:pt x="127" y="13"/>
                  </a:cubicBezTo>
                  <a:cubicBezTo>
                    <a:pt x="113" y="14"/>
                    <a:pt x="98" y="15"/>
                    <a:pt x="88" y="25"/>
                  </a:cubicBezTo>
                  <a:cubicBezTo>
                    <a:pt x="73" y="39"/>
                    <a:pt x="61" y="91"/>
                    <a:pt x="37" y="115"/>
                  </a:cubicBezTo>
                </a:path>
              </a:pathLst>
            </a:custGeom>
            <a:pattFill prst="lgConfetti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84" name="Freeform 28"/>
            <p:cNvSpPr>
              <a:spLocks/>
            </p:cNvSpPr>
            <p:nvPr/>
          </p:nvSpPr>
          <p:spPr bwMode="auto">
            <a:xfrm>
              <a:off x="2321" y="3360"/>
              <a:ext cx="256" cy="288"/>
            </a:xfrm>
            <a:custGeom>
              <a:avLst/>
              <a:gdLst>
                <a:gd name="T0" fmla="*/ 4 w 416"/>
                <a:gd name="T1" fmla="*/ 41 h 384"/>
                <a:gd name="T2" fmla="*/ 1 w 416"/>
                <a:gd name="T3" fmla="*/ 48 h 384"/>
                <a:gd name="T4" fmla="*/ 1 w 416"/>
                <a:gd name="T5" fmla="*/ 29 h 384"/>
                <a:gd name="T6" fmla="*/ 2 w 416"/>
                <a:gd name="T7" fmla="*/ 4 h 384"/>
                <a:gd name="T8" fmla="*/ 9 w 416"/>
                <a:gd name="T9" fmla="*/ 10 h 384"/>
                <a:gd name="T10" fmla="*/ 14 w 416"/>
                <a:gd name="T11" fmla="*/ 35 h 384"/>
                <a:gd name="T12" fmla="*/ 12 w 416"/>
                <a:gd name="T13" fmla="*/ 48 h 384"/>
                <a:gd name="T14" fmla="*/ 7 w 416"/>
                <a:gd name="T15" fmla="*/ 17 h 384"/>
                <a:gd name="T16" fmla="*/ 4 w 416"/>
                <a:gd name="T17" fmla="*/ 10 h 384"/>
                <a:gd name="T18" fmla="*/ 4 w 416"/>
                <a:gd name="T19" fmla="*/ 41 h 3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16"/>
                <a:gd name="T31" fmla="*/ 0 h 384"/>
                <a:gd name="T32" fmla="*/ 416 w 416"/>
                <a:gd name="T33" fmla="*/ 384 h 38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16" h="384">
                  <a:moveTo>
                    <a:pt x="112" y="312"/>
                  </a:moveTo>
                  <a:cubicBezTo>
                    <a:pt x="96" y="360"/>
                    <a:pt x="32" y="376"/>
                    <a:pt x="16" y="360"/>
                  </a:cubicBezTo>
                  <a:cubicBezTo>
                    <a:pt x="0" y="344"/>
                    <a:pt x="8" y="272"/>
                    <a:pt x="16" y="216"/>
                  </a:cubicBezTo>
                  <a:cubicBezTo>
                    <a:pt x="24" y="160"/>
                    <a:pt x="24" y="48"/>
                    <a:pt x="64" y="24"/>
                  </a:cubicBezTo>
                  <a:cubicBezTo>
                    <a:pt x="104" y="0"/>
                    <a:pt x="200" y="32"/>
                    <a:pt x="256" y="72"/>
                  </a:cubicBezTo>
                  <a:cubicBezTo>
                    <a:pt x="312" y="112"/>
                    <a:pt x="384" y="216"/>
                    <a:pt x="400" y="264"/>
                  </a:cubicBezTo>
                  <a:cubicBezTo>
                    <a:pt x="416" y="312"/>
                    <a:pt x="384" y="384"/>
                    <a:pt x="352" y="360"/>
                  </a:cubicBezTo>
                  <a:cubicBezTo>
                    <a:pt x="320" y="336"/>
                    <a:pt x="248" y="168"/>
                    <a:pt x="208" y="120"/>
                  </a:cubicBezTo>
                  <a:cubicBezTo>
                    <a:pt x="168" y="72"/>
                    <a:pt x="128" y="48"/>
                    <a:pt x="112" y="72"/>
                  </a:cubicBezTo>
                  <a:cubicBezTo>
                    <a:pt x="96" y="96"/>
                    <a:pt x="128" y="264"/>
                    <a:pt x="112" y="312"/>
                  </a:cubicBezTo>
                  <a:close/>
                </a:path>
              </a:pathLst>
            </a:custGeom>
            <a:solidFill>
              <a:srgbClr val="00297A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3" name="Freeform 29"/>
          <p:cNvSpPr>
            <a:spLocks/>
          </p:cNvSpPr>
          <p:nvPr/>
        </p:nvSpPr>
        <p:spPr bwMode="auto">
          <a:xfrm>
            <a:off x="6400801" y="2251075"/>
            <a:ext cx="436033" cy="261938"/>
          </a:xfrm>
          <a:custGeom>
            <a:avLst/>
            <a:gdLst>
              <a:gd name="T0" fmla="*/ 0 w 240"/>
              <a:gd name="T1" fmla="*/ 2147483647 h 192"/>
              <a:gd name="T2" fmla="*/ 2147483647 w 240"/>
              <a:gd name="T3" fmla="*/ 2147483647 h 192"/>
              <a:gd name="T4" fmla="*/ 2147483647 w 240"/>
              <a:gd name="T5" fmla="*/ 2147483647 h 192"/>
              <a:gd name="T6" fmla="*/ 2147483647 w 240"/>
              <a:gd name="T7" fmla="*/ 2147483647 h 192"/>
              <a:gd name="T8" fmla="*/ 2147483647 w 240"/>
              <a:gd name="T9" fmla="*/ 2147483647 h 192"/>
              <a:gd name="T10" fmla="*/ 2147483647 w 240"/>
              <a:gd name="T11" fmla="*/ 0 h 192"/>
              <a:gd name="T12" fmla="*/ 0 w 240"/>
              <a:gd name="T13" fmla="*/ 2147483647 h 19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0"/>
              <a:gd name="T22" fmla="*/ 0 h 192"/>
              <a:gd name="T23" fmla="*/ 240 w 240"/>
              <a:gd name="T24" fmla="*/ 192 h 19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0" h="192">
                <a:moveTo>
                  <a:pt x="0" y="144"/>
                </a:moveTo>
                <a:lnTo>
                  <a:pt x="96" y="96"/>
                </a:lnTo>
                <a:lnTo>
                  <a:pt x="144" y="192"/>
                </a:lnTo>
                <a:lnTo>
                  <a:pt x="144" y="48"/>
                </a:lnTo>
                <a:lnTo>
                  <a:pt x="240" y="48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4" name="Oval 30"/>
          <p:cNvSpPr>
            <a:spLocks noChangeArrowheads="1"/>
          </p:cNvSpPr>
          <p:nvPr/>
        </p:nvSpPr>
        <p:spPr bwMode="auto">
          <a:xfrm>
            <a:off x="6504518" y="2235201"/>
            <a:ext cx="173567" cy="130175"/>
          </a:xfrm>
          <a:prstGeom prst="ellipse">
            <a:avLst/>
          </a:prstGeom>
          <a:solidFill>
            <a:srgbClr val="00297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Oval 31"/>
          <p:cNvSpPr>
            <a:spLocks noChangeArrowheads="1"/>
          </p:cNvSpPr>
          <p:nvPr/>
        </p:nvSpPr>
        <p:spPr bwMode="auto">
          <a:xfrm>
            <a:off x="6271685" y="990600"/>
            <a:ext cx="436033" cy="458788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>
            <a:off x="5791201" y="1828800"/>
            <a:ext cx="35136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>
            <a:off x="5736167" y="1828800"/>
            <a:ext cx="508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 flipV="1">
            <a:off x="5763684" y="1295400"/>
            <a:ext cx="40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9" name="Freeform 35"/>
          <p:cNvSpPr>
            <a:spLocks/>
          </p:cNvSpPr>
          <p:nvPr/>
        </p:nvSpPr>
        <p:spPr bwMode="auto">
          <a:xfrm>
            <a:off x="6170084" y="2286000"/>
            <a:ext cx="711200" cy="304800"/>
          </a:xfrm>
          <a:custGeom>
            <a:avLst/>
            <a:gdLst>
              <a:gd name="T0" fmla="*/ 2147483647 w 336"/>
              <a:gd name="T1" fmla="*/ 2147483647 h 192"/>
              <a:gd name="T2" fmla="*/ 0 w 336"/>
              <a:gd name="T3" fmla="*/ 2147483647 h 192"/>
              <a:gd name="T4" fmla="*/ 2147483647 w 336"/>
              <a:gd name="T5" fmla="*/ 2147483647 h 192"/>
              <a:gd name="T6" fmla="*/ 2147483647 w 336"/>
              <a:gd name="T7" fmla="*/ 2147483647 h 192"/>
              <a:gd name="T8" fmla="*/ 2147483647 w 336"/>
              <a:gd name="T9" fmla="*/ 2147483647 h 192"/>
              <a:gd name="T10" fmla="*/ 2147483647 w 336"/>
              <a:gd name="T11" fmla="*/ 2147483647 h 192"/>
              <a:gd name="T12" fmla="*/ 2147483647 w 336"/>
              <a:gd name="T13" fmla="*/ 0 h 192"/>
              <a:gd name="T14" fmla="*/ 2147483647 w 336"/>
              <a:gd name="T15" fmla="*/ 2147483647 h 19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6"/>
              <a:gd name="T25" fmla="*/ 0 h 192"/>
              <a:gd name="T26" fmla="*/ 336 w 336"/>
              <a:gd name="T27" fmla="*/ 192 h 19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6" h="192">
                <a:moveTo>
                  <a:pt x="96" y="48"/>
                </a:moveTo>
                <a:lnTo>
                  <a:pt x="0" y="144"/>
                </a:lnTo>
                <a:lnTo>
                  <a:pt x="192" y="48"/>
                </a:lnTo>
                <a:lnTo>
                  <a:pt x="192" y="192"/>
                </a:lnTo>
                <a:lnTo>
                  <a:pt x="240" y="48"/>
                </a:lnTo>
                <a:lnTo>
                  <a:pt x="336" y="96"/>
                </a:lnTo>
                <a:lnTo>
                  <a:pt x="192" y="0"/>
                </a:lnTo>
                <a:lnTo>
                  <a:pt x="96" y="4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" name="Group 36"/>
          <p:cNvGrpSpPr>
            <a:grpSpLocks/>
          </p:cNvGrpSpPr>
          <p:nvPr/>
        </p:nvGrpSpPr>
        <p:grpSpPr bwMode="auto">
          <a:xfrm>
            <a:off x="6373285" y="2001838"/>
            <a:ext cx="637116" cy="533400"/>
            <a:chOff x="2784" y="2282"/>
            <a:chExt cx="301" cy="432"/>
          </a:xfrm>
        </p:grpSpPr>
        <p:sp>
          <p:nvSpPr>
            <p:cNvPr id="8381" name="Oval 37"/>
            <p:cNvSpPr>
              <a:spLocks noChangeArrowheads="1"/>
            </p:cNvSpPr>
            <p:nvPr/>
          </p:nvSpPr>
          <p:spPr bwMode="auto">
            <a:xfrm>
              <a:off x="2784" y="2496"/>
              <a:ext cx="96" cy="96"/>
            </a:xfrm>
            <a:prstGeom prst="ellipse">
              <a:avLst/>
            </a:prstGeom>
            <a:solidFill>
              <a:srgbClr val="00297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82" name="Freeform 38"/>
            <p:cNvSpPr>
              <a:spLocks/>
            </p:cNvSpPr>
            <p:nvPr/>
          </p:nvSpPr>
          <p:spPr bwMode="auto">
            <a:xfrm>
              <a:off x="2845" y="2282"/>
              <a:ext cx="240" cy="432"/>
            </a:xfrm>
            <a:custGeom>
              <a:avLst/>
              <a:gdLst>
                <a:gd name="T0" fmla="*/ 0 w 240"/>
                <a:gd name="T1" fmla="*/ 0 h 432"/>
                <a:gd name="T2" fmla="*/ 0 w 240"/>
                <a:gd name="T3" fmla="*/ 432 h 432"/>
                <a:gd name="T4" fmla="*/ 240 w 240"/>
                <a:gd name="T5" fmla="*/ 288 h 432"/>
                <a:gd name="T6" fmla="*/ 0 w 240"/>
                <a:gd name="T7" fmla="*/ 0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432"/>
                <a:gd name="T14" fmla="*/ 240 w 24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432">
                  <a:moveTo>
                    <a:pt x="0" y="0"/>
                  </a:moveTo>
                  <a:lnTo>
                    <a:pt x="0" y="432"/>
                  </a:lnTo>
                  <a:lnTo>
                    <a:pt x="240" y="2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83" name="Freeform 39"/>
          <p:cNvSpPr>
            <a:spLocks/>
          </p:cNvSpPr>
          <p:nvPr/>
        </p:nvSpPr>
        <p:spPr bwMode="auto">
          <a:xfrm>
            <a:off x="6576485" y="2254250"/>
            <a:ext cx="188383" cy="184150"/>
          </a:xfrm>
          <a:custGeom>
            <a:avLst/>
            <a:gdLst>
              <a:gd name="T0" fmla="*/ 2147483647 w 79"/>
              <a:gd name="T1" fmla="*/ 0 h 103"/>
              <a:gd name="T2" fmla="*/ 2147483647 w 79"/>
              <a:gd name="T3" fmla="*/ 2147483647 h 103"/>
              <a:gd name="T4" fmla="*/ 2147483647 w 79"/>
              <a:gd name="T5" fmla="*/ 2147483647 h 103"/>
              <a:gd name="T6" fmla="*/ 2147483647 w 79"/>
              <a:gd name="T7" fmla="*/ 2147483647 h 103"/>
              <a:gd name="T8" fmla="*/ 2147483647 w 79"/>
              <a:gd name="T9" fmla="*/ 0 h 1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9"/>
              <a:gd name="T16" fmla="*/ 0 h 103"/>
              <a:gd name="T17" fmla="*/ 79 w 79"/>
              <a:gd name="T18" fmla="*/ 103 h 1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9" h="103">
                <a:moveTo>
                  <a:pt x="7" y="0"/>
                </a:moveTo>
                <a:cubicBezTo>
                  <a:pt x="11" y="30"/>
                  <a:pt x="0" y="66"/>
                  <a:pt x="19" y="89"/>
                </a:cubicBezTo>
                <a:cubicBezTo>
                  <a:pt x="30" y="103"/>
                  <a:pt x="60" y="91"/>
                  <a:pt x="71" y="77"/>
                </a:cubicBezTo>
                <a:cubicBezTo>
                  <a:pt x="79" y="66"/>
                  <a:pt x="67" y="49"/>
                  <a:pt x="58" y="38"/>
                </a:cubicBezTo>
                <a:cubicBezTo>
                  <a:pt x="45" y="22"/>
                  <a:pt x="21" y="16"/>
                  <a:pt x="7" y="0"/>
                </a:cubicBezTo>
                <a:close/>
              </a:path>
            </a:pathLst>
          </a:custGeom>
          <a:solidFill>
            <a:srgbClr val="00297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84" name="Line 40"/>
          <p:cNvSpPr>
            <a:spLocks noChangeShapeType="1"/>
          </p:cNvSpPr>
          <p:nvPr/>
        </p:nvSpPr>
        <p:spPr bwMode="auto">
          <a:xfrm>
            <a:off x="6576484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6068484" y="2674938"/>
            <a:ext cx="1117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vỡ</a:t>
            </a: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6123517" y="3352801"/>
            <a:ext cx="111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enzim</a:t>
            </a:r>
          </a:p>
        </p:txBody>
      </p:sp>
      <p:sp>
        <p:nvSpPr>
          <p:cNvPr id="6187" name="Line 43"/>
          <p:cNvSpPr>
            <a:spLocks noChangeShapeType="1"/>
          </p:cNvSpPr>
          <p:nvPr/>
        </p:nvSpPr>
        <p:spPr bwMode="auto">
          <a:xfrm>
            <a:off x="6604000" y="2971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88" name="Line 44"/>
          <p:cNvSpPr>
            <a:spLocks noChangeShapeType="1"/>
          </p:cNvSpPr>
          <p:nvPr/>
        </p:nvSpPr>
        <p:spPr bwMode="auto">
          <a:xfrm>
            <a:off x="4267200" y="183515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90" name="Oval 46"/>
          <p:cNvSpPr>
            <a:spLocks noChangeArrowheads="1"/>
          </p:cNvSpPr>
          <p:nvPr/>
        </p:nvSpPr>
        <p:spPr bwMode="auto">
          <a:xfrm flipV="1">
            <a:off x="4756151" y="4468813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91" name="Oval 47"/>
          <p:cNvSpPr>
            <a:spLocks noChangeArrowheads="1"/>
          </p:cNvSpPr>
          <p:nvPr/>
        </p:nvSpPr>
        <p:spPr bwMode="auto">
          <a:xfrm>
            <a:off x="4857751" y="4448175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92" name="Oval 48"/>
          <p:cNvSpPr>
            <a:spLocks noChangeArrowheads="1"/>
          </p:cNvSpPr>
          <p:nvPr/>
        </p:nvSpPr>
        <p:spPr bwMode="auto">
          <a:xfrm flipV="1">
            <a:off x="4959351" y="4433888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93" name="Oval 49"/>
          <p:cNvSpPr>
            <a:spLocks noChangeArrowheads="1"/>
          </p:cNvSpPr>
          <p:nvPr/>
        </p:nvSpPr>
        <p:spPr bwMode="auto">
          <a:xfrm>
            <a:off x="5060951" y="4419600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94" name="Oval 50"/>
          <p:cNvSpPr>
            <a:spLocks noChangeArrowheads="1"/>
          </p:cNvSpPr>
          <p:nvPr/>
        </p:nvSpPr>
        <p:spPr bwMode="auto">
          <a:xfrm flipV="1">
            <a:off x="5162551" y="4427538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95" name="Oval 51"/>
          <p:cNvSpPr>
            <a:spLocks noChangeArrowheads="1"/>
          </p:cNvSpPr>
          <p:nvPr/>
        </p:nvSpPr>
        <p:spPr bwMode="auto">
          <a:xfrm>
            <a:off x="5264151" y="4448175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96" name="Oval 52"/>
          <p:cNvSpPr>
            <a:spLocks noChangeArrowheads="1"/>
          </p:cNvSpPr>
          <p:nvPr/>
        </p:nvSpPr>
        <p:spPr bwMode="auto">
          <a:xfrm flipV="1">
            <a:off x="5365751" y="4448175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97" name="Oval 53"/>
          <p:cNvSpPr>
            <a:spLocks noChangeArrowheads="1"/>
          </p:cNvSpPr>
          <p:nvPr/>
        </p:nvSpPr>
        <p:spPr bwMode="auto">
          <a:xfrm>
            <a:off x="5467351" y="4440238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98" name="Oval 54"/>
          <p:cNvSpPr>
            <a:spLocks noChangeArrowheads="1"/>
          </p:cNvSpPr>
          <p:nvPr/>
        </p:nvSpPr>
        <p:spPr bwMode="auto">
          <a:xfrm flipV="1">
            <a:off x="5588000" y="4419600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99" name="Text Box 55"/>
          <p:cNvSpPr txBox="1">
            <a:spLocks noChangeArrowheads="1"/>
          </p:cNvSpPr>
          <p:nvPr/>
        </p:nvSpPr>
        <p:spPr bwMode="auto">
          <a:xfrm>
            <a:off x="3657600" y="4783139"/>
            <a:ext cx="2743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Chất sinh tơ máu</a:t>
            </a:r>
          </a:p>
        </p:txBody>
      </p:sp>
      <p:sp>
        <p:nvSpPr>
          <p:cNvPr id="6200" name="Line 56"/>
          <p:cNvSpPr>
            <a:spLocks noChangeShapeType="1"/>
          </p:cNvSpPr>
          <p:nvPr/>
        </p:nvSpPr>
        <p:spPr bwMode="auto">
          <a:xfrm>
            <a:off x="5672667" y="4454525"/>
            <a:ext cx="193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01" name="Line 57"/>
          <p:cNvSpPr>
            <a:spLocks noChangeShapeType="1"/>
          </p:cNvSpPr>
          <p:nvPr/>
        </p:nvSpPr>
        <p:spPr bwMode="auto">
          <a:xfrm>
            <a:off x="6623051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02" name="Text Box 58"/>
          <p:cNvSpPr txBox="1">
            <a:spLocks noChangeArrowheads="1"/>
          </p:cNvSpPr>
          <p:nvPr/>
        </p:nvSpPr>
        <p:spPr bwMode="auto">
          <a:xfrm>
            <a:off x="6400800" y="4495801"/>
            <a:ext cx="172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</a:t>
            </a:r>
            <a:r>
              <a:rPr lang="en-US" baseline="30000"/>
              <a:t>2+</a:t>
            </a:r>
            <a:endParaRPr lang="en-US"/>
          </a:p>
        </p:txBody>
      </p: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8155518" y="1725613"/>
            <a:ext cx="2484967" cy="1898650"/>
            <a:chOff x="4058" y="820"/>
            <a:chExt cx="1174" cy="1196"/>
          </a:xfrm>
        </p:grpSpPr>
        <p:grpSp>
          <p:nvGrpSpPr>
            <p:cNvPr id="9" name="Group 60"/>
            <p:cNvGrpSpPr>
              <a:grpSpLocks/>
            </p:cNvGrpSpPr>
            <p:nvPr/>
          </p:nvGrpSpPr>
          <p:grpSpPr bwMode="auto">
            <a:xfrm>
              <a:off x="4206" y="1252"/>
              <a:ext cx="1026" cy="764"/>
              <a:chOff x="1130" y="1540"/>
              <a:chExt cx="1026" cy="764"/>
            </a:xfrm>
          </p:grpSpPr>
          <p:sp>
            <p:nvSpPr>
              <p:cNvPr id="8342" name="Oval 61"/>
              <p:cNvSpPr>
                <a:spLocks noChangeArrowheads="1"/>
              </p:cNvSpPr>
              <p:nvPr/>
            </p:nvSpPr>
            <p:spPr bwMode="auto">
              <a:xfrm>
                <a:off x="2012" y="216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3" name="Oval 62"/>
              <p:cNvSpPr>
                <a:spLocks noChangeArrowheads="1"/>
              </p:cNvSpPr>
              <p:nvPr/>
            </p:nvSpPr>
            <p:spPr bwMode="auto">
              <a:xfrm>
                <a:off x="2060" y="211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4" name="Oval 63"/>
              <p:cNvSpPr>
                <a:spLocks noChangeArrowheads="1"/>
              </p:cNvSpPr>
              <p:nvPr/>
            </p:nvSpPr>
            <p:spPr bwMode="auto">
              <a:xfrm>
                <a:off x="2012" y="206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5" name="Oval 64"/>
              <p:cNvSpPr>
                <a:spLocks noChangeArrowheads="1"/>
              </p:cNvSpPr>
              <p:nvPr/>
            </p:nvSpPr>
            <p:spPr bwMode="auto">
              <a:xfrm>
                <a:off x="1964" y="201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6" name="Oval 65"/>
              <p:cNvSpPr>
                <a:spLocks noChangeArrowheads="1"/>
              </p:cNvSpPr>
              <p:nvPr/>
            </p:nvSpPr>
            <p:spPr bwMode="auto">
              <a:xfrm>
                <a:off x="1964" y="192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7" name="Oval 66"/>
              <p:cNvSpPr>
                <a:spLocks noChangeArrowheads="1"/>
              </p:cNvSpPr>
              <p:nvPr/>
            </p:nvSpPr>
            <p:spPr bwMode="auto">
              <a:xfrm>
                <a:off x="1929" y="192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8" name="Oval 67"/>
              <p:cNvSpPr>
                <a:spLocks noChangeArrowheads="1"/>
              </p:cNvSpPr>
              <p:nvPr/>
            </p:nvSpPr>
            <p:spPr bwMode="auto">
              <a:xfrm>
                <a:off x="1881" y="187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9" name="Oval 68"/>
              <p:cNvSpPr>
                <a:spLocks noChangeArrowheads="1"/>
              </p:cNvSpPr>
              <p:nvPr/>
            </p:nvSpPr>
            <p:spPr bwMode="auto">
              <a:xfrm>
                <a:off x="1885" y="180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0" name="Oval 69"/>
              <p:cNvSpPr>
                <a:spLocks noChangeArrowheads="1"/>
              </p:cNvSpPr>
              <p:nvPr/>
            </p:nvSpPr>
            <p:spPr bwMode="auto">
              <a:xfrm>
                <a:off x="1815" y="177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1" name="Oval 70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2" name="Oval 71"/>
              <p:cNvSpPr>
                <a:spLocks noChangeArrowheads="1"/>
              </p:cNvSpPr>
              <p:nvPr/>
            </p:nvSpPr>
            <p:spPr bwMode="auto">
              <a:xfrm>
                <a:off x="1728" y="182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3" name="Oval 72"/>
              <p:cNvSpPr>
                <a:spLocks noChangeArrowheads="1"/>
              </p:cNvSpPr>
              <p:nvPr/>
            </p:nvSpPr>
            <p:spPr bwMode="auto">
              <a:xfrm>
                <a:off x="1680" y="187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4" name="Oval 73"/>
              <p:cNvSpPr>
                <a:spLocks noChangeArrowheads="1"/>
              </p:cNvSpPr>
              <p:nvPr/>
            </p:nvSpPr>
            <p:spPr bwMode="auto">
              <a:xfrm>
                <a:off x="1667" y="194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5" name="Oval 74"/>
              <p:cNvSpPr>
                <a:spLocks noChangeArrowheads="1"/>
              </p:cNvSpPr>
              <p:nvPr/>
            </p:nvSpPr>
            <p:spPr bwMode="auto">
              <a:xfrm>
                <a:off x="1632" y="201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6" name="Oval 75"/>
              <p:cNvSpPr>
                <a:spLocks noChangeArrowheads="1"/>
              </p:cNvSpPr>
              <p:nvPr/>
            </p:nvSpPr>
            <p:spPr bwMode="auto">
              <a:xfrm>
                <a:off x="1632" y="206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7" name="Oval 76"/>
              <p:cNvSpPr>
                <a:spLocks noChangeArrowheads="1"/>
              </p:cNvSpPr>
              <p:nvPr/>
            </p:nvSpPr>
            <p:spPr bwMode="auto">
              <a:xfrm>
                <a:off x="1632" y="211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8" name="Oval 77"/>
              <p:cNvSpPr>
                <a:spLocks noChangeArrowheads="1"/>
              </p:cNvSpPr>
              <p:nvPr/>
            </p:nvSpPr>
            <p:spPr bwMode="auto">
              <a:xfrm>
                <a:off x="1584" y="216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59" name="Oval 78"/>
              <p:cNvSpPr>
                <a:spLocks noChangeArrowheads="1"/>
              </p:cNvSpPr>
              <p:nvPr/>
            </p:nvSpPr>
            <p:spPr bwMode="auto">
              <a:xfrm>
                <a:off x="1584" y="2208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60" name="Oval 79"/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61" name="Oval 80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62" name="Oval 81"/>
              <p:cNvSpPr>
                <a:spLocks noChangeArrowheads="1"/>
              </p:cNvSpPr>
              <p:nvPr/>
            </p:nvSpPr>
            <p:spPr bwMode="auto">
              <a:xfrm>
                <a:off x="1392" y="211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63" name="Oval 82"/>
              <p:cNvSpPr>
                <a:spLocks noChangeArrowheads="1"/>
              </p:cNvSpPr>
              <p:nvPr/>
            </p:nvSpPr>
            <p:spPr bwMode="auto">
              <a:xfrm>
                <a:off x="1344" y="206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64" name="Oval 83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65" name="Oval 84"/>
              <p:cNvSpPr>
                <a:spLocks noChangeArrowheads="1"/>
              </p:cNvSpPr>
              <p:nvPr/>
            </p:nvSpPr>
            <p:spPr bwMode="auto">
              <a:xfrm>
                <a:off x="1344" y="192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66" name="Oval 85"/>
              <p:cNvSpPr>
                <a:spLocks noChangeArrowheads="1"/>
              </p:cNvSpPr>
              <p:nvPr/>
            </p:nvSpPr>
            <p:spPr bwMode="auto">
              <a:xfrm>
                <a:off x="1344" y="187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67" name="Oval 86"/>
              <p:cNvSpPr>
                <a:spLocks noChangeArrowheads="1"/>
              </p:cNvSpPr>
              <p:nvPr/>
            </p:nvSpPr>
            <p:spPr bwMode="auto">
              <a:xfrm>
                <a:off x="1383" y="1815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68" name="Oval 87"/>
              <p:cNvSpPr>
                <a:spLocks noChangeArrowheads="1"/>
              </p:cNvSpPr>
              <p:nvPr/>
            </p:nvSpPr>
            <p:spPr bwMode="auto">
              <a:xfrm>
                <a:off x="1383" y="175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69" name="Oval 88"/>
              <p:cNvSpPr>
                <a:spLocks noChangeArrowheads="1"/>
              </p:cNvSpPr>
              <p:nvPr/>
            </p:nvSpPr>
            <p:spPr bwMode="auto">
              <a:xfrm>
                <a:off x="1431" y="170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0" name="Oval 89"/>
              <p:cNvSpPr>
                <a:spLocks noChangeArrowheads="1"/>
              </p:cNvSpPr>
              <p:nvPr/>
            </p:nvSpPr>
            <p:spPr bwMode="auto">
              <a:xfrm>
                <a:off x="1431" y="161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1" name="Oval 90"/>
              <p:cNvSpPr>
                <a:spLocks noChangeArrowheads="1"/>
              </p:cNvSpPr>
              <p:nvPr/>
            </p:nvSpPr>
            <p:spPr bwMode="auto">
              <a:xfrm>
                <a:off x="1479" y="154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2" name="Oval 91"/>
              <p:cNvSpPr>
                <a:spLocks noChangeArrowheads="1"/>
              </p:cNvSpPr>
              <p:nvPr/>
            </p:nvSpPr>
            <p:spPr bwMode="auto">
              <a:xfrm>
                <a:off x="1383" y="156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3" name="Oval 92"/>
              <p:cNvSpPr>
                <a:spLocks noChangeArrowheads="1"/>
              </p:cNvSpPr>
              <p:nvPr/>
            </p:nvSpPr>
            <p:spPr bwMode="auto">
              <a:xfrm>
                <a:off x="1335" y="156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4" name="Oval 93"/>
              <p:cNvSpPr>
                <a:spLocks noChangeArrowheads="1"/>
              </p:cNvSpPr>
              <p:nvPr/>
            </p:nvSpPr>
            <p:spPr bwMode="auto">
              <a:xfrm>
                <a:off x="1287" y="156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5" name="Oval 94"/>
              <p:cNvSpPr>
                <a:spLocks noChangeArrowheads="1"/>
              </p:cNvSpPr>
              <p:nvPr/>
            </p:nvSpPr>
            <p:spPr bwMode="auto">
              <a:xfrm>
                <a:off x="1256" y="1575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6" name="Oval 95"/>
              <p:cNvSpPr>
                <a:spLocks noChangeArrowheads="1"/>
              </p:cNvSpPr>
              <p:nvPr/>
            </p:nvSpPr>
            <p:spPr bwMode="auto">
              <a:xfrm>
                <a:off x="1160" y="1623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7" name="Oval 96"/>
              <p:cNvSpPr>
                <a:spLocks noChangeArrowheads="1"/>
              </p:cNvSpPr>
              <p:nvPr/>
            </p:nvSpPr>
            <p:spPr bwMode="auto">
              <a:xfrm>
                <a:off x="1147" y="168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8" name="Oval 97"/>
              <p:cNvSpPr>
                <a:spLocks noChangeArrowheads="1"/>
              </p:cNvSpPr>
              <p:nvPr/>
            </p:nvSpPr>
            <p:spPr bwMode="auto">
              <a:xfrm>
                <a:off x="1138" y="1758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79" name="Oval 98"/>
              <p:cNvSpPr>
                <a:spLocks noChangeArrowheads="1"/>
              </p:cNvSpPr>
              <p:nvPr/>
            </p:nvSpPr>
            <p:spPr bwMode="auto">
              <a:xfrm>
                <a:off x="1143" y="1811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80" name="Oval 99"/>
              <p:cNvSpPr>
                <a:spLocks noChangeArrowheads="1"/>
              </p:cNvSpPr>
              <p:nvPr/>
            </p:nvSpPr>
            <p:spPr bwMode="auto">
              <a:xfrm>
                <a:off x="1130" y="1907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100"/>
            <p:cNvGrpSpPr>
              <a:grpSpLocks/>
            </p:cNvGrpSpPr>
            <p:nvPr/>
          </p:nvGrpSpPr>
          <p:grpSpPr bwMode="auto">
            <a:xfrm rot="7163431">
              <a:off x="4198" y="1100"/>
              <a:ext cx="1026" cy="764"/>
              <a:chOff x="1130" y="1540"/>
              <a:chExt cx="1026" cy="764"/>
            </a:xfrm>
          </p:grpSpPr>
          <p:sp>
            <p:nvSpPr>
              <p:cNvPr id="8303" name="Oval 101"/>
              <p:cNvSpPr>
                <a:spLocks noChangeArrowheads="1"/>
              </p:cNvSpPr>
              <p:nvPr/>
            </p:nvSpPr>
            <p:spPr bwMode="auto">
              <a:xfrm>
                <a:off x="2012" y="216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4" name="Oval 102"/>
              <p:cNvSpPr>
                <a:spLocks noChangeArrowheads="1"/>
              </p:cNvSpPr>
              <p:nvPr/>
            </p:nvSpPr>
            <p:spPr bwMode="auto">
              <a:xfrm>
                <a:off x="2060" y="211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" name="Oval 103"/>
              <p:cNvSpPr>
                <a:spLocks noChangeArrowheads="1"/>
              </p:cNvSpPr>
              <p:nvPr/>
            </p:nvSpPr>
            <p:spPr bwMode="auto">
              <a:xfrm>
                <a:off x="2012" y="206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" name="Oval 104"/>
              <p:cNvSpPr>
                <a:spLocks noChangeArrowheads="1"/>
              </p:cNvSpPr>
              <p:nvPr/>
            </p:nvSpPr>
            <p:spPr bwMode="auto">
              <a:xfrm>
                <a:off x="1964" y="201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" name="Oval 105"/>
              <p:cNvSpPr>
                <a:spLocks noChangeArrowheads="1"/>
              </p:cNvSpPr>
              <p:nvPr/>
            </p:nvSpPr>
            <p:spPr bwMode="auto">
              <a:xfrm>
                <a:off x="1964" y="192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8" name="Oval 106"/>
              <p:cNvSpPr>
                <a:spLocks noChangeArrowheads="1"/>
              </p:cNvSpPr>
              <p:nvPr/>
            </p:nvSpPr>
            <p:spPr bwMode="auto">
              <a:xfrm>
                <a:off x="1929" y="192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9" name="Oval 107"/>
              <p:cNvSpPr>
                <a:spLocks noChangeArrowheads="1"/>
              </p:cNvSpPr>
              <p:nvPr/>
            </p:nvSpPr>
            <p:spPr bwMode="auto">
              <a:xfrm>
                <a:off x="1881" y="187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0" name="Oval 108"/>
              <p:cNvSpPr>
                <a:spLocks noChangeArrowheads="1"/>
              </p:cNvSpPr>
              <p:nvPr/>
            </p:nvSpPr>
            <p:spPr bwMode="auto">
              <a:xfrm>
                <a:off x="1885" y="180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1" name="Oval 109"/>
              <p:cNvSpPr>
                <a:spLocks noChangeArrowheads="1"/>
              </p:cNvSpPr>
              <p:nvPr/>
            </p:nvSpPr>
            <p:spPr bwMode="auto">
              <a:xfrm>
                <a:off x="1815" y="177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2" name="Oval 110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3" name="Oval 111"/>
              <p:cNvSpPr>
                <a:spLocks noChangeArrowheads="1"/>
              </p:cNvSpPr>
              <p:nvPr/>
            </p:nvSpPr>
            <p:spPr bwMode="auto">
              <a:xfrm>
                <a:off x="1728" y="182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4" name="Oval 112"/>
              <p:cNvSpPr>
                <a:spLocks noChangeArrowheads="1"/>
              </p:cNvSpPr>
              <p:nvPr/>
            </p:nvSpPr>
            <p:spPr bwMode="auto">
              <a:xfrm>
                <a:off x="1680" y="187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5" name="Oval 113"/>
              <p:cNvSpPr>
                <a:spLocks noChangeArrowheads="1"/>
              </p:cNvSpPr>
              <p:nvPr/>
            </p:nvSpPr>
            <p:spPr bwMode="auto">
              <a:xfrm>
                <a:off x="1667" y="194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6" name="Oval 114"/>
              <p:cNvSpPr>
                <a:spLocks noChangeArrowheads="1"/>
              </p:cNvSpPr>
              <p:nvPr/>
            </p:nvSpPr>
            <p:spPr bwMode="auto">
              <a:xfrm>
                <a:off x="1632" y="201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7" name="Oval 115"/>
              <p:cNvSpPr>
                <a:spLocks noChangeArrowheads="1"/>
              </p:cNvSpPr>
              <p:nvPr/>
            </p:nvSpPr>
            <p:spPr bwMode="auto">
              <a:xfrm>
                <a:off x="1632" y="206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8" name="Oval 116"/>
              <p:cNvSpPr>
                <a:spLocks noChangeArrowheads="1"/>
              </p:cNvSpPr>
              <p:nvPr/>
            </p:nvSpPr>
            <p:spPr bwMode="auto">
              <a:xfrm>
                <a:off x="1632" y="211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19" name="Oval 117"/>
              <p:cNvSpPr>
                <a:spLocks noChangeArrowheads="1"/>
              </p:cNvSpPr>
              <p:nvPr/>
            </p:nvSpPr>
            <p:spPr bwMode="auto">
              <a:xfrm>
                <a:off x="1584" y="216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0" name="Oval 118"/>
              <p:cNvSpPr>
                <a:spLocks noChangeArrowheads="1"/>
              </p:cNvSpPr>
              <p:nvPr/>
            </p:nvSpPr>
            <p:spPr bwMode="auto">
              <a:xfrm>
                <a:off x="1584" y="2208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1" name="Oval 119"/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2" name="Oval 120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3" name="Oval 121"/>
              <p:cNvSpPr>
                <a:spLocks noChangeArrowheads="1"/>
              </p:cNvSpPr>
              <p:nvPr/>
            </p:nvSpPr>
            <p:spPr bwMode="auto">
              <a:xfrm>
                <a:off x="1392" y="211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4" name="Oval 122"/>
              <p:cNvSpPr>
                <a:spLocks noChangeArrowheads="1"/>
              </p:cNvSpPr>
              <p:nvPr/>
            </p:nvSpPr>
            <p:spPr bwMode="auto">
              <a:xfrm>
                <a:off x="1344" y="206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5" name="Oval 123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6" name="Oval 124"/>
              <p:cNvSpPr>
                <a:spLocks noChangeArrowheads="1"/>
              </p:cNvSpPr>
              <p:nvPr/>
            </p:nvSpPr>
            <p:spPr bwMode="auto">
              <a:xfrm>
                <a:off x="1344" y="192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7" name="Oval 125"/>
              <p:cNvSpPr>
                <a:spLocks noChangeArrowheads="1"/>
              </p:cNvSpPr>
              <p:nvPr/>
            </p:nvSpPr>
            <p:spPr bwMode="auto">
              <a:xfrm>
                <a:off x="1344" y="187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8" name="Oval 126"/>
              <p:cNvSpPr>
                <a:spLocks noChangeArrowheads="1"/>
              </p:cNvSpPr>
              <p:nvPr/>
            </p:nvSpPr>
            <p:spPr bwMode="auto">
              <a:xfrm>
                <a:off x="1383" y="1815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29" name="Oval 127"/>
              <p:cNvSpPr>
                <a:spLocks noChangeArrowheads="1"/>
              </p:cNvSpPr>
              <p:nvPr/>
            </p:nvSpPr>
            <p:spPr bwMode="auto">
              <a:xfrm>
                <a:off x="1383" y="175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0" name="Oval 128"/>
              <p:cNvSpPr>
                <a:spLocks noChangeArrowheads="1"/>
              </p:cNvSpPr>
              <p:nvPr/>
            </p:nvSpPr>
            <p:spPr bwMode="auto">
              <a:xfrm>
                <a:off x="1431" y="170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1" name="Oval 129"/>
              <p:cNvSpPr>
                <a:spLocks noChangeArrowheads="1"/>
              </p:cNvSpPr>
              <p:nvPr/>
            </p:nvSpPr>
            <p:spPr bwMode="auto">
              <a:xfrm>
                <a:off x="1431" y="161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2" name="Oval 130"/>
              <p:cNvSpPr>
                <a:spLocks noChangeArrowheads="1"/>
              </p:cNvSpPr>
              <p:nvPr/>
            </p:nvSpPr>
            <p:spPr bwMode="auto">
              <a:xfrm>
                <a:off x="1479" y="154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3" name="Oval 131"/>
              <p:cNvSpPr>
                <a:spLocks noChangeArrowheads="1"/>
              </p:cNvSpPr>
              <p:nvPr/>
            </p:nvSpPr>
            <p:spPr bwMode="auto">
              <a:xfrm>
                <a:off x="1383" y="156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4" name="Oval 132"/>
              <p:cNvSpPr>
                <a:spLocks noChangeArrowheads="1"/>
              </p:cNvSpPr>
              <p:nvPr/>
            </p:nvSpPr>
            <p:spPr bwMode="auto">
              <a:xfrm>
                <a:off x="1335" y="156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5" name="Oval 133"/>
              <p:cNvSpPr>
                <a:spLocks noChangeArrowheads="1"/>
              </p:cNvSpPr>
              <p:nvPr/>
            </p:nvSpPr>
            <p:spPr bwMode="auto">
              <a:xfrm>
                <a:off x="1287" y="156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6" name="Oval 134"/>
              <p:cNvSpPr>
                <a:spLocks noChangeArrowheads="1"/>
              </p:cNvSpPr>
              <p:nvPr/>
            </p:nvSpPr>
            <p:spPr bwMode="auto">
              <a:xfrm>
                <a:off x="1256" y="1575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7" name="Oval 135"/>
              <p:cNvSpPr>
                <a:spLocks noChangeArrowheads="1"/>
              </p:cNvSpPr>
              <p:nvPr/>
            </p:nvSpPr>
            <p:spPr bwMode="auto">
              <a:xfrm>
                <a:off x="1160" y="1623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8" name="Oval 136"/>
              <p:cNvSpPr>
                <a:spLocks noChangeArrowheads="1"/>
              </p:cNvSpPr>
              <p:nvPr/>
            </p:nvSpPr>
            <p:spPr bwMode="auto">
              <a:xfrm>
                <a:off x="1147" y="168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39" name="Oval 137"/>
              <p:cNvSpPr>
                <a:spLocks noChangeArrowheads="1"/>
              </p:cNvSpPr>
              <p:nvPr/>
            </p:nvSpPr>
            <p:spPr bwMode="auto">
              <a:xfrm>
                <a:off x="1138" y="1758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0" name="Oval 138"/>
              <p:cNvSpPr>
                <a:spLocks noChangeArrowheads="1"/>
              </p:cNvSpPr>
              <p:nvPr/>
            </p:nvSpPr>
            <p:spPr bwMode="auto">
              <a:xfrm>
                <a:off x="1143" y="1811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41" name="Oval 139"/>
              <p:cNvSpPr>
                <a:spLocks noChangeArrowheads="1"/>
              </p:cNvSpPr>
              <p:nvPr/>
            </p:nvSpPr>
            <p:spPr bwMode="auto">
              <a:xfrm>
                <a:off x="1130" y="1907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140"/>
            <p:cNvGrpSpPr>
              <a:grpSpLocks/>
            </p:cNvGrpSpPr>
            <p:nvPr/>
          </p:nvGrpSpPr>
          <p:grpSpPr bwMode="auto">
            <a:xfrm rot="-4318676">
              <a:off x="3927" y="951"/>
              <a:ext cx="1026" cy="764"/>
              <a:chOff x="1130" y="1540"/>
              <a:chExt cx="1026" cy="764"/>
            </a:xfrm>
          </p:grpSpPr>
          <p:sp>
            <p:nvSpPr>
              <p:cNvPr id="8264" name="Oval 141"/>
              <p:cNvSpPr>
                <a:spLocks noChangeArrowheads="1"/>
              </p:cNvSpPr>
              <p:nvPr/>
            </p:nvSpPr>
            <p:spPr bwMode="auto">
              <a:xfrm>
                <a:off x="2012" y="216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5" name="Oval 142"/>
              <p:cNvSpPr>
                <a:spLocks noChangeArrowheads="1"/>
              </p:cNvSpPr>
              <p:nvPr/>
            </p:nvSpPr>
            <p:spPr bwMode="auto">
              <a:xfrm>
                <a:off x="2060" y="211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6" name="Oval 143"/>
              <p:cNvSpPr>
                <a:spLocks noChangeArrowheads="1"/>
              </p:cNvSpPr>
              <p:nvPr/>
            </p:nvSpPr>
            <p:spPr bwMode="auto">
              <a:xfrm>
                <a:off x="2012" y="206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7" name="Oval 144"/>
              <p:cNvSpPr>
                <a:spLocks noChangeArrowheads="1"/>
              </p:cNvSpPr>
              <p:nvPr/>
            </p:nvSpPr>
            <p:spPr bwMode="auto">
              <a:xfrm>
                <a:off x="1964" y="201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8" name="Oval 145"/>
              <p:cNvSpPr>
                <a:spLocks noChangeArrowheads="1"/>
              </p:cNvSpPr>
              <p:nvPr/>
            </p:nvSpPr>
            <p:spPr bwMode="auto">
              <a:xfrm>
                <a:off x="1964" y="192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9" name="Oval 146"/>
              <p:cNvSpPr>
                <a:spLocks noChangeArrowheads="1"/>
              </p:cNvSpPr>
              <p:nvPr/>
            </p:nvSpPr>
            <p:spPr bwMode="auto">
              <a:xfrm>
                <a:off x="1929" y="192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0" name="Oval 147"/>
              <p:cNvSpPr>
                <a:spLocks noChangeArrowheads="1"/>
              </p:cNvSpPr>
              <p:nvPr/>
            </p:nvSpPr>
            <p:spPr bwMode="auto">
              <a:xfrm>
                <a:off x="1881" y="187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1" name="Oval 148"/>
              <p:cNvSpPr>
                <a:spLocks noChangeArrowheads="1"/>
              </p:cNvSpPr>
              <p:nvPr/>
            </p:nvSpPr>
            <p:spPr bwMode="auto">
              <a:xfrm>
                <a:off x="1885" y="180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2" name="Oval 149"/>
              <p:cNvSpPr>
                <a:spLocks noChangeArrowheads="1"/>
              </p:cNvSpPr>
              <p:nvPr/>
            </p:nvSpPr>
            <p:spPr bwMode="auto">
              <a:xfrm>
                <a:off x="1815" y="177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3" name="Oval 150"/>
              <p:cNvSpPr>
                <a:spLocks noChangeArrowheads="1"/>
              </p:cNvSpPr>
              <p:nvPr/>
            </p:nvSpPr>
            <p:spPr bwMode="auto">
              <a:xfrm>
                <a:off x="1728" y="177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4" name="Oval 151"/>
              <p:cNvSpPr>
                <a:spLocks noChangeArrowheads="1"/>
              </p:cNvSpPr>
              <p:nvPr/>
            </p:nvSpPr>
            <p:spPr bwMode="auto">
              <a:xfrm>
                <a:off x="1728" y="182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5" name="Oval 152"/>
              <p:cNvSpPr>
                <a:spLocks noChangeArrowheads="1"/>
              </p:cNvSpPr>
              <p:nvPr/>
            </p:nvSpPr>
            <p:spPr bwMode="auto">
              <a:xfrm>
                <a:off x="1680" y="187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6" name="Oval 153"/>
              <p:cNvSpPr>
                <a:spLocks noChangeArrowheads="1"/>
              </p:cNvSpPr>
              <p:nvPr/>
            </p:nvSpPr>
            <p:spPr bwMode="auto">
              <a:xfrm>
                <a:off x="1667" y="194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7" name="Oval 154"/>
              <p:cNvSpPr>
                <a:spLocks noChangeArrowheads="1"/>
              </p:cNvSpPr>
              <p:nvPr/>
            </p:nvSpPr>
            <p:spPr bwMode="auto">
              <a:xfrm>
                <a:off x="1632" y="201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8" name="Oval 155"/>
              <p:cNvSpPr>
                <a:spLocks noChangeArrowheads="1"/>
              </p:cNvSpPr>
              <p:nvPr/>
            </p:nvSpPr>
            <p:spPr bwMode="auto">
              <a:xfrm>
                <a:off x="1632" y="206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9" name="Oval 156"/>
              <p:cNvSpPr>
                <a:spLocks noChangeArrowheads="1"/>
              </p:cNvSpPr>
              <p:nvPr/>
            </p:nvSpPr>
            <p:spPr bwMode="auto">
              <a:xfrm>
                <a:off x="1632" y="211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0" name="Oval 157"/>
              <p:cNvSpPr>
                <a:spLocks noChangeArrowheads="1"/>
              </p:cNvSpPr>
              <p:nvPr/>
            </p:nvSpPr>
            <p:spPr bwMode="auto">
              <a:xfrm>
                <a:off x="1584" y="216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1" name="Oval 158"/>
              <p:cNvSpPr>
                <a:spLocks noChangeArrowheads="1"/>
              </p:cNvSpPr>
              <p:nvPr/>
            </p:nvSpPr>
            <p:spPr bwMode="auto">
              <a:xfrm>
                <a:off x="1584" y="2208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2" name="Oval 159"/>
              <p:cNvSpPr>
                <a:spLocks noChangeArrowheads="1"/>
              </p:cNvSpPr>
              <p:nvPr/>
            </p:nvSpPr>
            <p:spPr bwMode="auto">
              <a:xfrm>
                <a:off x="1488" y="2208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3" name="Oval 160"/>
              <p:cNvSpPr>
                <a:spLocks noChangeArrowheads="1"/>
              </p:cNvSpPr>
              <p:nvPr/>
            </p:nvSpPr>
            <p:spPr bwMode="auto">
              <a:xfrm>
                <a:off x="1440" y="216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4" name="Oval 161"/>
              <p:cNvSpPr>
                <a:spLocks noChangeArrowheads="1"/>
              </p:cNvSpPr>
              <p:nvPr/>
            </p:nvSpPr>
            <p:spPr bwMode="auto">
              <a:xfrm>
                <a:off x="1392" y="211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5" name="Oval 162"/>
              <p:cNvSpPr>
                <a:spLocks noChangeArrowheads="1"/>
              </p:cNvSpPr>
              <p:nvPr/>
            </p:nvSpPr>
            <p:spPr bwMode="auto">
              <a:xfrm>
                <a:off x="1344" y="206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6" name="Oval 163"/>
              <p:cNvSpPr>
                <a:spLocks noChangeArrowheads="1"/>
              </p:cNvSpPr>
              <p:nvPr/>
            </p:nvSpPr>
            <p:spPr bwMode="auto">
              <a:xfrm>
                <a:off x="1344" y="1968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7" name="Oval 164"/>
              <p:cNvSpPr>
                <a:spLocks noChangeArrowheads="1"/>
              </p:cNvSpPr>
              <p:nvPr/>
            </p:nvSpPr>
            <p:spPr bwMode="auto">
              <a:xfrm>
                <a:off x="1344" y="192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8" name="Oval 165"/>
              <p:cNvSpPr>
                <a:spLocks noChangeArrowheads="1"/>
              </p:cNvSpPr>
              <p:nvPr/>
            </p:nvSpPr>
            <p:spPr bwMode="auto">
              <a:xfrm>
                <a:off x="1344" y="187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89" name="Oval 166"/>
              <p:cNvSpPr>
                <a:spLocks noChangeArrowheads="1"/>
              </p:cNvSpPr>
              <p:nvPr/>
            </p:nvSpPr>
            <p:spPr bwMode="auto">
              <a:xfrm>
                <a:off x="1383" y="1815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0" name="Oval 167"/>
              <p:cNvSpPr>
                <a:spLocks noChangeArrowheads="1"/>
              </p:cNvSpPr>
              <p:nvPr/>
            </p:nvSpPr>
            <p:spPr bwMode="auto">
              <a:xfrm>
                <a:off x="1383" y="175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1" name="Oval 168"/>
              <p:cNvSpPr>
                <a:spLocks noChangeArrowheads="1"/>
              </p:cNvSpPr>
              <p:nvPr/>
            </p:nvSpPr>
            <p:spPr bwMode="auto">
              <a:xfrm>
                <a:off x="1431" y="1706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2" name="Oval 169"/>
              <p:cNvSpPr>
                <a:spLocks noChangeArrowheads="1"/>
              </p:cNvSpPr>
              <p:nvPr/>
            </p:nvSpPr>
            <p:spPr bwMode="auto">
              <a:xfrm>
                <a:off x="1431" y="161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3" name="Oval 170"/>
              <p:cNvSpPr>
                <a:spLocks noChangeArrowheads="1"/>
              </p:cNvSpPr>
              <p:nvPr/>
            </p:nvSpPr>
            <p:spPr bwMode="auto">
              <a:xfrm>
                <a:off x="1479" y="1540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4" name="Oval 171"/>
              <p:cNvSpPr>
                <a:spLocks noChangeArrowheads="1"/>
              </p:cNvSpPr>
              <p:nvPr/>
            </p:nvSpPr>
            <p:spPr bwMode="auto">
              <a:xfrm>
                <a:off x="1383" y="156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5" name="Oval 172"/>
              <p:cNvSpPr>
                <a:spLocks noChangeArrowheads="1"/>
              </p:cNvSpPr>
              <p:nvPr/>
            </p:nvSpPr>
            <p:spPr bwMode="auto">
              <a:xfrm>
                <a:off x="1335" y="156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6" name="Oval 173"/>
              <p:cNvSpPr>
                <a:spLocks noChangeArrowheads="1"/>
              </p:cNvSpPr>
              <p:nvPr/>
            </p:nvSpPr>
            <p:spPr bwMode="auto">
              <a:xfrm>
                <a:off x="1287" y="1562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7" name="Oval 174"/>
              <p:cNvSpPr>
                <a:spLocks noChangeArrowheads="1"/>
              </p:cNvSpPr>
              <p:nvPr/>
            </p:nvSpPr>
            <p:spPr bwMode="auto">
              <a:xfrm>
                <a:off x="1256" y="1575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8" name="Oval 175"/>
              <p:cNvSpPr>
                <a:spLocks noChangeArrowheads="1"/>
              </p:cNvSpPr>
              <p:nvPr/>
            </p:nvSpPr>
            <p:spPr bwMode="auto">
              <a:xfrm>
                <a:off x="1160" y="1623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99" name="Oval 176"/>
              <p:cNvSpPr>
                <a:spLocks noChangeArrowheads="1"/>
              </p:cNvSpPr>
              <p:nvPr/>
            </p:nvSpPr>
            <p:spPr bwMode="auto">
              <a:xfrm>
                <a:off x="1147" y="1684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0" name="Oval 177"/>
              <p:cNvSpPr>
                <a:spLocks noChangeArrowheads="1"/>
              </p:cNvSpPr>
              <p:nvPr/>
            </p:nvSpPr>
            <p:spPr bwMode="auto">
              <a:xfrm>
                <a:off x="1138" y="1758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1" name="Oval 178"/>
              <p:cNvSpPr>
                <a:spLocks noChangeArrowheads="1"/>
              </p:cNvSpPr>
              <p:nvPr/>
            </p:nvSpPr>
            <p:spPr bwMode="auto">
              <a:xfrm>
                <a:off x="1143" y="1811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2" name="Oval 179"/>
              <p:cNvSpPr>
                <a:spLocks noChangeArrowheads="1"/>
              </p:cNvSpPr>
              <p:nvPr/>
            </p:nvSpPr>
            <p:spPr bwMode="auto">
              <a:xfrm>
                <a:off x="1130" y="1907"/>
                <a:ext cx="96" cy="96"/>
              </a:xfrm>
              <a:prstGeom prst="ellipse">
                <a:avLst/>
              </a:prstGeom>
              <a:solidFill>
                <a:srgbClr val="9B69FF"/>
              </a:solidFill>
              <a:ln w="9525">
                <a:solidFill>
                  <a:srgbClr val="00297A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324" name="AutoShape 180"/>
          <p:cNvSpPr>
            <a:spLocks/>
          </p:cNvSpPr>
          <p:nvPr/>
        </p:nvSpPr>
        <p:spPr bwMode="auto">
          <a:xfrm>
            <a:off x="10585451" y="1066800"/>
            <a:ext cx="304800" cy="29718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25" name="Oval 181"/>
          <p:cNvSpPr>
            <a:spLocks noChangeArrowheads="1"/>
          </p:cNvSpPr>
          <p:nvPr/>
        </p:nvSpPr>
        <p:spPr bwMode="auto">
          <a:xfrm>
            <a:off x="11046884" y="1447800"/>
            <a:ext cx="1016000" cy="2286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26" name="Freeform 182"/>
          <p:cNvSpPr>
            <a:spLocks/>
          </p:cNvSpPr>
          <p:nvPr/>
        </p:nvSpPr>
        <p:spPr bwMode="auto">
          <a:xfrm>
            <a:off x="4110567" y="5943600"/>
            <a:ext cx="4572000" cy="533400"/>
          </a:xfrm>
          <a:custGeom>
            <a:avLst/>
            <a:gdLst>
              <a:gd name="T0" fmla="*/ 0 w 2160"/>
              <a:gd name="T1" fmla="*/ 0 h 336"/>
              <a:gd name="T2" fmla="*/ 2147483647 w 2160"/>
              <a:gd name="T3" fmla="*/ 2147483647 h 336"/>
              <a:gd name="T4" fmla="*/ 2147483647 w 2160"/>
              <a:gd name="T5" fmla="*/ 2147483647 h 336"/>
              <a:gd name="T6" fmla="*/ 0 60000 65536"/>
              <a:gd name="T7" fmla="*/ 0 60000 65536"/>
              <a:gd name="T8" fmla="*/ 0 60000 65536"/>
              <a:gd name="T9" fmla="*/ 0 w 2160"/>
              <a:gd name="T10" fmla="*/ 0 h 336"/>
              <a:gd name="T11" fmla="*/ 2160 w 2160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" h="336">
                <a:moveTo>
                  <a:pt x="0" y="0"/>
                </a:moveTo>
                <a:lnTo>
                  <a:pt x="288" y="336"/>
                </a:lnTo>
                <a:lnTo>
                  <a:pt x="2160" y="3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27" name="Text Box 183"/>
          <p:cNvSpPr txBox="1">
            <a:spLocks noChangeArrowheads="1"/>
          </p:cNvSpPr>
          <p:nvPr/>
        </p:nvSpPr>
        <p:spPr bwMode="auto">
          <a:xfrm>
            <a:off x="8858251" y="6262688"/>
            <a:ext cx="264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Huyết thanh</a:t>
            </a:r>
          </a:p>
        </p:txBody>
      </p:sp>
      <p:sp>
        <p:nvSpPr>
          <p:cNvPr id="6328" name="Text Box 184"/>
          <p:cNvSpPr txBox="1">
            <a:spLocks noChangeArrowheads="1"/>
          </p:cNvSpPr>
          <p:nvPr/>
        </p:nvSpPr>
        <p:spPr bwMode="auto">
          <a:xfrm>
            <a:off x="10566400" y="3886201"/>
            <a:ext cx="1320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Kh</a:t>
            </a:r>
            <a:r>
              <a:rPr lang="en-US"/>
              <a:t>ối m</a:t>
            </a:r>
            <a:r>
              <a:rPr lang="en-US" sz="2000"/>
              <a:t>áu đông</a:t>
            </a:r>
          </a:p>
        </p:txBody>
      </p:sp>
      <p:sp>
        <p:nvSpPr>
          <p:cNvPr id="6329" name="Text Box 185"/>
          <p:cNvSpPr txBox="1">
            <a:spLocks noChangeArrowheads="1"/>
          </p:cNvSpPr>
          <p:nvPr/>
        </p:nvSpPr>
        <p:spPr bwMode="auto">
          <a:xfrm>
            <a:off x="7924800" y="4586288"/>
            <a:ext cx="203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Tơ máu</a:t>
            </a:r>
          </a:p>
        </p:txBody>
      </p:sp>
      <p:sp>
        <p:nvSpPr>
          <p:cNvPr id="6330" name="Text Box 186"/>
          <p:cNvSpPr txBox="1">
            <a:spLocks noChangeArrowheads="1"/>
          </p:cNvSpPr>
          <p:nvPr/>
        </p:nvSpPr>
        <p:spPr bwMode="auto">
          <a:xfrm>
            <a:off x="6538384" y="709613"/>
            <a:ext cx="193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Hồng cầu</a:t>
            </a:r>
          </a:p>
        </p:txBody>
      </p:sp>
      <p:sp>
        <p:nvSpPr>
          <p:cNvPr id="6331" name="Text Box 187"/>
          <p:cNvSpPr txBox="1">
            <a:spLocks noChangeArrowheads="1"/>
          </p:cNvSpPr>
          <p:nvPr/>
        </p:nvSpPr>
        <p:spPr bwMode="auto">
          <a:xfrm>
            <a:off x="6659033" y="1350963"/>
            <a:ext cx="193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B</a:t>
            </a:r>
            <a:r>
              <a:rPr lang="en-US" sz="1600"/>
              <a:t>ạch  cầu</a:t>
            </a:r>
          </a:p>
        </p:txBody>
      </p:sp>
      <p:sp>
        <p:nvSpPr>
          <p:cNvPr id="6332" name="Text Box 188"/>
          <p:cNvSpPr txBox="1">
            <a:spLocks noChangeArrowheads="1"/>
          </p:cNvSpPr>
          <p:nvPr/>
        </p:nvSpPr>
        <p:spPr bwMode="auto">
          <a:xfrm>
            <a:off x="6650567" y="2139950"/>
            <a:ext cx="193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Tiểu  cầu</a:t>
            </a:r>
          </a:p>
        </p:txBody>
      </p:sp>
      <p:sp>
        <p:nvSpPr>
          <p:cNvPr id="8247" name="Text Box 189"/>
          <p:cNvSpPr txBox="1">
            <a:spLocks noChangeArrowheads="1"/>
          </p:cNvSpPr>
          <p:nvPr/>
        </p:nvSpPr>
        <p:spPr bwMode="auto">
          <a:xfrm>
            <a:off x="609600" y="0"/>
            <a:ext cx="1117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15: ĐÔNG MÁU VÀ NGUYÊN TẮC TRUYỀN MÁU</a:t>
            </a:r>
          </a:p>
        </p:txBody>
      </p:sp>
      <p:sp>
        <p:nvSpPr>
          <p:cNvPr id="8248" name="Rectangle 190"/>
          <p:cNvSpPr>
            <a:spLocks noChangeArrowheads="1"/>
          </p:cNvSpPr>
          <p:nvPr/>
        </p:nvSpPr>
        <p:spPr bwMode="auto">
          <a:xfrm>
            <a:off x="4673600" y="4114800"/>
            <a:ext cx="1016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49" name="Text Box 196"/>
          <p:cNvSpPr txBox="1">
            <a:spLocks noChangeArrowheads="1"/>
          </p:cNvSpPr>
          <p:nvPr/>
        </p:nvSpPr>
        <p:spPr bwMode="auto">
          <a:xfrm>
            <a:off x="3962400" y="4343401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250" name="Text Box 197"/>
          <p:cNvSpPr txBox="1">
            <a:spLocks noChangeArrowheads="1"/>
          </p:cNvSpPr>
          <p:nvPr/>
        </p:nvSpPr>
        <p:spPr bwMode="auto">
          <a:xfrm>
            <a:off x="4064000" y="4343401"/>
            <a:ext cx="142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251" name="Text Box 199"/>
          <p:cNvSpPr txBox="1">
            <a:spLocks noChangeArrowheads="1"/>
          </p:cNvSpPr>
          <p:nvPr/>
        </p:nvSpPr>
        <p:spPr bwMode="auto">
          <a:xfrm>
            <a:off x="3759200" y="4343401"/>
            <a:ext cx="162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350" name="Oval 206"/>
          <p:cNvSpPr>
            <a:spLocks noChangeArrowheads="1"/>
          </p:cNvSpPr>
          <p:nvPr/>
        </p:nvSpPr>
        <p:spPr bwMode="auto">
          <a:xfrm flipV="1">
            <a:off x="4978400" y="4419600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1" name="Oval 207"/>
          <p:cNvSpPr>
            <a:spLocks noChangeArrowheads="1"/>
          </p:cNvSpPr>
          <p:nvPr/>
        </p:nvSpPr>
        <p:spPr bwMode="auto">
          <a:xfrm flipV="1">
            <a:off x="5283200" y="4419600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2" name="Oval 208"/>
          <p:cNvSpPr>
            <a:spLocks noChangeArrowheads="1"/>
          </p:cNvSpPr>
          <p:nvPr/>
        </p:nvSpPr>
        <p:spPr bwMode="auto">
          <a:xfrm flipV="1">
            <a:off x="5486400" y="4419600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3" name="Oval 209"/>
          <p:cNvSpPr>
            <a:spLocks noChangeArrowheads="1"/>
          </p:cNvSpPr>
          <p:nvPr/>
        </p:nvSpPr>
        <p:spPr bwMode="auto">
          <a:xfrm flipV="1">
            <a:off x="4775200" y="4419600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4" name="Oval 210"/>
          <p:cNvSpPr>
            <a:spLocks noChangeArrowheads="1"/>
          </p:cNvSpPr>
          <p:nvPr/>
        </p:nvSpPr>
        <p:spPr bwMode="auto">
          <a:xfrm flipV="1">
            <a:off x="4673600" y="4343400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5" name="Oval 211"/>
          <p:cNvSpPr>
            <a:spLocks noChangeArrowheads="1"/>
          </p:cNvSpPr>
          <p:nvPr/>
        </p:nvSpPr>
        <p:spPr bwMode="auto">
          <a:xfrm flipV="1">
            <a:off x="4400551" y="4419600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6" name="Oval 212"/>
          <p:cNvSpPr>
            <a:spLocks noChangeArrowheads="1"/>
          </p:cNvSpPr>
          <p:nvPr/>
        </p:nvSpPr>
        <p:spPr bwMode="auto">
          <a:xfrm flipV="1">
            <a:off x="4565651" y="4419600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7" name="Oval 213"/>
          <p:cNvSpPr>
            <a:spLocks noChangeArrowheads="1"/>
          </p:cNvSpPr>
          <p:nvPr/>
        </p:nvSpPr>
        <p:spPr bwMode="auto">
          <a:xfrm flipV="1">
            <a:off x="4273551" y="4386263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58" name="Oval 214"/>
          <p:cNvSpPr>
            <a:spLocks noChangeArrowheads="1"/>
          </p:cNvSpPr>
          <p:nvPr/>
        </p:nvSpPr>
        <p:spPr bwMode="auto">
          <a:xfrm flipV="1">
            <a:off x="5137151" y="4419600"/>
            <a:ext cx="101600" cy="76200"/>
          </a:xfrm>
          <a:prstGeom prst="ellipse">
            <a:avLst/>
          </a:prstGeom>
          <a:solidFill>
            <a:srgbClr val="9B69FF"/>
          </a:solidFill>
          <a:ln w="9525">
            <a:solidFill>
              <a:srgbClr val="00297A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6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295 -0.00647 0.10955 -0.00139 0.16233 -0.00301 C 0.19097 -0.0074 0.18264 -0.00763 0.21997 -0.00301 C 0.22882 -0.00185 0.23559 0.00277 0.24444 0.00277 " pathEditMode="relative" rAng="0" ptsTypes="fffA">
                                      <p:cBhvr>
                                        <p:cTn id="171" dur="1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000"/>
                            </p:stCondLst>
                            <p:childTnLst>
                              <p:par>
                                <p:cTn id="17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295 -0.00647 0.10955 -0.00139 0.16233 -0.00301 C 0.19097 -0.0074 0.18264 -0.00763 0.21997 -0.00301 C 0.22882 -0.00185 0.23559 0.00277 0.24444 0.00277 " pathEditMode="relative" ptsTypes="fffA">
                                      <p:cBhvr>
                                        <p:cTn id="174" dur="10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000"/>
                            </p:stCondLst>
                            <p:childTnLst>
                              <p:par>
                                <p:cTn id="17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295 -0.00647 0.10955 -0.00139 0.16233 -0.00301 C 0.19097 -0.0074 0.18264 -0.00763 0.21997 -0.00301 C 0.22882 -0.00185 0.23559 0.00277 0.24444 0.00277 " pathEditMode="relative" ptsTypes="fffA">
                                      <p:cBhvr>
                                        <p:cTn id="177" dur="1000" fill="hold"/>
                                        <p:tgtEl>
                                          <p:spTgt spid="6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3000"/>
                            </p:stCondLst>
                            <p:childTnLst>
                              <p:par>
                                <p:cTn id="17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295 -0.00647 0.10955 -0.00139 0.16233 -0.00301 C 0.19097 -0.0074 0.18264 -0.00763 0.21997 -0.00301 C 0.22882 -0.00185 0.23559 0.00277 0.24444 0.00277 " pathEditMode="relative" ptsTypes="fffA">
                                      <p:cBhvr>
                                        <p:cTn id="180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4000"/>
                            </p:stCondLst>
                            <p:childTnLst>
                              <p:par>
                                <p:cTn id="18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295 -0.00647 0.10955 -0.00139 0.16233 -0.00301 C 0.19097 -0.0074 0.18264 -0.00763 0.21997 -0.00301 C 0.22882 -0.00185 0.23559 0.00277 0.24444 0.00277 " pathEditMode="relative" rAng="0" ptsTypes="fffA">
                                      <p:cBhvr>
                                        <p:cTn id="183" dur="1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0"/>
                            </p:stCondLst>
                            <p:childTnLst>
                              <p:par>
                                <p:cTn id="18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295 -0.00647 0.10955 -0.00139 0.16233 -0.00301 C 0.19097 -0.0074 0.18264 -0.00763 0.21997 -0.00301 C 0.22882 -0.00185 0.23559 0.00277 0.24444 0.00277 " pathEditMode="relative" ptsTypes="fffA">
                                      <p:cBhvr>
                                        <p:cTn id="186" dur="10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295 -0.00647 0.10955 -0.00139 0.16233 -0.00301 C 0.19097 -0.0074 0.18264 -0.00763 0.21997 -0.00301 C 0.22882 -0.00185 0.23559 0.00277 0.24444 0.00277 " pathEditMode="relative" ptsTypes="fffA">
                                      <p:cBhvr>
                                        <p:cTn id="189" dur="1000" fill="hold"/>
                                        <p:tgtEl>
                                          <p:spTgt spid="6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7000"/>
                            </p:stCondLst>
                            <p:childTnLst>
                              <p:par>
                                <p:cTn id="19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295 -0.00647 0.10955 -0.00139 0.16233 -0.00301 C 0.19097 -0.0074 0.18264 -0.00763 0.21997 -0.00301 C 0.22882 -0.00185 0.23559 0.00277 0.24444 0.00277 " pathEditMode="relative" ptsTypes="fffA">
                                      <p:cBhvr>
                                        <p:cTn id="192" dur="1000" fill="hold"/>
                                        <p:tgtEl>
                                          <p:spTgt spid="6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8000"/>
                            </p:stCondLst>
                            <p:childTnLst>
                              <p:par>
                                <p:cTn id="19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8618E-6 C 0.05295 -0.00971 0.10955 -0.00208 0.16233 -0.00463 C 0.19097 -0.0111 0.18264 -0.01133 0.21997 -0.00463 C 0.22882 -0.00278 0.23559 0.00416 0.24444 0.00416 " pathEditMode="relative" rAng="0" ptsTypes="fffA">
                                      <p:cBhvr>
                                        <p:cTn id="195" dur="1000" fill="hold"/>
                                        <p:tgtEl>
                                          <p:spTgt spid="61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-1.20666E-6 C 0.05643 0.01295 0.12587 0.00717 0.18212 0.00879 C 0.1974 0.01572 0.2132 0.02543 0.22883 0.02959 C 0.23108 0.03167 0.23369 0.03283 0.23542 0.0356 C 0.24098 0.04392 0.24567 0.05363 0.25105 0.06218 C 0.25278 0.06496 0.25487 0.0675 0.25556 0.07097 C 0.25643 0.07582 0.25556 0.08091 0.25556 0.08576 " pathEditMode="relative" ptsTypes="ffffffA">
                                      <p:cBhvr>
                                        <p:cTn id="205" dur="2000" fill="hold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36893E-6 C 0.0592 0.00092 0.11858 0.00115 0.17778 0.003 C 0.18646 0.00323 0.18664 0.01202 0.18664 0.0208 " pathEditMode="relative" ptsTypes="ffA">
                                      <p:cBhvr>
                                        <p:cTn id="20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2000"/>
                                        <p:tgtEl>
                                          <p:spTgt spid="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9" grpId="0" animBg="1"/>
      <p:bldP spid="6166" grpId="0" animBg="1"/>
      <p:bldP spid="6167" grpId="0" animBg="1"/>
      <p:bldP spid="6168" grpId="0"/>
      <p:bldP spid="6169" grpId="0"/>
      <p:bldP spid="6173" grpId="0" animBg="1"/>
      <p:bldP spid="6173" grpId="1" animBg="1"/>
      <p:bldP spid="6174" grpId="0" animBg="1"/>
      <p:bldP spid="6174" grpId="1" animBg="1"/>
      <p:bldP spid="6175" grpId="0" animBg="1"/>
      <p:bldP spid="6175" grpId="1" animBg="1"/>
      <p:bldP spid="6176" grpId="0" animBg="1"/>
      <p:bldP spid="6177" grpId="0" animBg="1"/>
      <p:bldP spid="6178" grpId="0" animBg="1"/>
      <p:bldP spid="6179" grpId="0" animBg="1"/>
      <p:bldP spid="6183" grpId="0" animBg="1"/>
      <p:bldP spid="6184" grpId="0" animBg="1"/>
      <p:bldP spid="6185" grpId="0"/>
      <p:bldP spid="6186" grpId="0"/>
      <p:bldP spid="6187" grpId="0" animBg="1"/>
      <p:bldP spid="6188" grpId="0" animBg="1"/>
      <p:bldP spid="6190" grpId="0" animBg="1"/>
      <p:bldP spid="6190" grpId="1" animBg="1"/>
      <p:bldP spid="6191" grpId="0" animBg="1"/>
      <p:bldP spid="6191" grpId="1" animBg="1"/>
      <p:bldP spid="6192" grpId="0" animBg="1"/>
      <p:bldP spid="6192" grpId="1" animBg="1"/>
      <p:bldP spid="6193" grpId="0" animBg="1"/>
      <p:bldP spid="6193" grpId="1" animBg="1"/>
      <p:bldP spid="6194" grpId="0" animBg="1"/>
      <p:bldP spid="6194" grpId="1" animBg="1"/>
      <p:bldP spid="6195" grpId="0" animBg="1"/>
      <p:bldP spid="6195" grpId="1" animBg="1"/>
      <p:bldP spid="6196" grpId="0" animBg="1"/>
      <p:bldP spid="6196" grpId="1" animBg="1"/>
      <p:bldP spid="6197" grpId="0" animBg="1"/>
      <p:bldP spid="6197" grpId="1" animBg="1"/>
      <p:bldP spid="6198" grpId="0" animBg="1"/>
      <p:bldP spid="6198" grpId="1" animBg="1"/>
      <p:bldP spid="6199" grpId="0"/>
      <p:bldP spid="6200" grpId="0" animBg="1"/>
      <p:bldP spid="6201" grpId="0" animBg="1"/>
      <p:bldP spid="6202" grpId="0"/>
      <p:bldP spid="6324" grpId="0" animBg="1"/>
      <p:bldP spid="6325" grpId="0" animBg="1"/>
      <p:bldP spid="6326" grpId="0" animBg="1"/>
      <p:bldP spid="6327" grpId="0"/>
      <p:bldP spid="6328" grpId="0"/>
      <p:bldP spid="6330" grpId="0"/>
      <p:bldP spid="6331" grpId="0"/>
      <p:bldP spid="6332" grpId="0"/>
      <p:bldP spid="6350" grpId="0" animBg="1"/>
      <p:bldP spid="6351" grpId="0" animBg="1"/>
      <p:bldP spid="6352" grpId="0" animBg="1"/>
      <p:bldP spid="6353" grpId="0" animBg="1"/>
      <p:bldP spid="6354" grpId="0" animBg="1"/>
      <p:bldP spid="6355" grpId="0" animBg="1"/>
      <p:bldP spid="6356" grpId="0" animBg="1"/>
      <p:bldP spid="6357" grpId="0" animBg="1"/>
      <p:bldP spid="63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33097" y="201168"/>
            <a:ext cx="3884622" cy="635203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90000"/>
              </a:lnSpc>
            </a:pP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90000"/>
              </a:lnSpc>
            </a:pPr>
            <a:endParaRPr lang="en-US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alt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812794" y="269876"/>
            <a:ext cx="7092694" cy="6621652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lỏng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en-US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ôm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-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rách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vết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rách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phóng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enzim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tơ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máu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4715256" y="269876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13" descr="Untitled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62" y="-42043"/>
            <a:ext cx="811924" cy="948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196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5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5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5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uild="p"/>
      <p:bldP spid="717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Hinh_thanh_cuc_mau_do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28600"/>
            <a:ext cx="10464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5588000" y="4572001"/>
            <a:ext cx="508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08000" y="5715000"/>
            <a:ext cx="11480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3333FF"/>
                </a:solidFill>
                <a:latin typeface="Times New Roman" pitchFamily="18" charset="0"/>
              </a:rPr>
              <a:t>Khối máu đông bịt kín vết thương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86" name="AutoShape 10"/>
          <p:cNvSpPr>
            <a:spLocks noChangeArrowheads="1"/>
          </p:cNvSpPr>
          <p:nvPr/>
        </p:nvSpPr>
        <p:spPr bwMode="auto">
          <a:xfrm>
            <a:off x="1117600" y="-381000"/>
            <a:ext cx="9550400" cy="2895600"/>
          </a:xfrm>
          <a:prstGeom prst="cloudCallout">
            <a:avLst>
              <a:gd name="adj1" fmla="val -38384"/>
              <a:gd name="adj2" fmla="val 90894"/>
            </a:avLst>
          </a:prstGeom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4400" dirty="0" err="1">
                <a:solidFill>
                  <a:schemeClr val="accent3"/>
                </a:solidFill>
                <a:latin typeface="Times New Roman" pitchFamily="18" charset="0"/>
              </a:rPr>
              <a:t>Tại</a:t>
            </a:r>
            <a:r>
              <a:rPr lang="en-US" sz="4400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4400" dirty="0" err="1">
                <a:solidFill>
                  <a:schemeClr val="accent3"/>
                </a:solidFill>
                <a:latin typeface="Times New Roman" pitchFamily="18" charset="0"/>
              </a:rPr>
              <a:t>sao</a:t>
            </a:r>
            <a:r>
              <a:rPr lang="en-US" sz="4400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4400" dirty="0" err="1">
                <a:solidFill>
                  <a:schemeClr val="accent3"/>
                </a:solidFill>
                <a:latin typeface="Times New Roman" pitchFamily="18" charset="0"/>
              </a:rPr>
              <a:t>máu</a:t>
            </a:r>
            <a:r>
              <a:rPr lang="en-US" sz="4400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4400" dirty="0" err="1">
                <a:solidFill>
                  <a:schemeClr val="accent3"/>
                </a:solidFill>
                <a:latin typeface="Times New Roman" pitchFamily="18" charset="0"/>
              </a:rPr>
              <a:t>chảy</a:t>
            </a:r>
            <a:r>
              <a:rPr lang="en-US" sz="4400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4400" dirty="0" err="1">
                <a:solidFill>
                  <a:schemeClr val="accent3"/>
                </a:solidFill>
                <a:latin typeface="Times New Roman" pitchFamily="18" charset="0"/>
              </a:rPr>
              <a:t>trong</a:t>
            </a:r>
            <a:r>
              <a:rPr lang="en-US" sz="4400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4400" dirty="0" err="1">
                <a:solidFill>
                  <a:schemeClr val="accent3"/>
                </a:solidFill>
                <a:latin typeface="Times New Roman" pitchFamily="18" charset="0"/>
              </a:rPr>
              <a:t>hệ</a:t>
            </a:r>
            <a:r>
              <a:rPr lang="en-US" sz="4400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4400" dirty="0" err="1">
                <a:solidFill>
                  <a:schemeClr val="accent3"/>
                </a:solidFill>
                <a:latin typeface="Times New Roman" pitchFamily="18" charset="0"/>
              </a:rPr>
              <a:t>mạch</a:t>
            </a:r>
            <a:r>
              <a:rPr lang="en-US" sz="4400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4400" dirty="0" err="1">
                <a:solidFill>
                  <a:schemeClr val="accent3"/>
                </a:solidFill>
                <a:latin typeface="Times New Roman" pitchFamily="18" charset="0"/>
              </a:rPr>
              <a:t>lại</a:t>
            </a:r>
            <a:r>
              <a:rPr lang="en-US" sz="4400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4400" dirty="0" err="1">
                <a:solidFill>
                  <a:schemeClr val="accent3"/>
                </a:solidFill>
                <a:latin typeface="Times New Roman" pitchFamily="18" charset="0"/>
              </a:rPr>
              <a:t>không</a:t>
            </a:r>
            <a:r>
              <a:rPr lang="en-US" sz="4400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4400" dirty="0" err="1">
                <a:solidFill>
                  <a:schemeClr val="accent3"/>
                </a:solidFill>
                <a:latin typeface="Times New Roman" pitchFamily="18" charset="0"/>
              </a:rPr>
              <a:t>bị</a:t>
            </a:r>
            <a:r>
              <a:rPr lang="en-US" sz="4400" dirty="0">
                <a:solidFill>
                  <a:schemeClr val="accent3"/>
                </a:solidFill>
                <a:latin typeface="Times New Roman" pitchFamily="18" charset="0"/>
              </a:rPr>
              <a:t> </a:t>
            </a:r>
            <a:r>
              <a:rPr lang="en-US" sz="4400" dirty="0" err="1">
                <a:solidFill>
                  <a:schemeClr val="accent3"/>
                </a:solidFill>
                <a:latin typeface="Times New Roman" pitchFamily="18" charset="0"/>
              </a:rPr>
              <a:t>đông</a:t>
            </a:r>
            <a:r>
              <a:rPr lang="en-US" sz="4400" dirty="0">
                <a:solidFill>
                  <a:schemeClr val="accent3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5" name="Flowchart: Punched Tape 4"/>
          <p:cNvSpPr/>
          <p:nvPr/>
        </p:nvSpPr>
        <p:spPr>
          <a:xfrm>
            <a:off x="101600" y="2743200"/>
            <a:ext cx="11785600" cy="4114800"/>
          </a:xfrm>
          <a:prstGeom prst="flowChartPunchedTap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Bef>
                <a:spcPct val="50000"/>
              </a:spcBef>
              <a:defRPr/>
            </a:pP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mạch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trơn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nhẵn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vỡ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ra.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 chống đông </a:t>
            </a:r>
            <a:r>
              <a:rPr lang="vi-VN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3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6" grpId="0" animBg="1"/>
      <p:bldP spid="5" grpId="0" animBg="1"/>
    </p:bld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3667</TotalTime>
  <Words>1291</Words>
  <Application>Microsoft Office PowerPoint</Application>
  <PresentationFormat>Custom</PresentationFormat>
  <Paragraphs>167</Paragraphs>
  <Slides>25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3_Default Design</vt:lpstr>
      <vt:lpstr>PowerPoint Presentation</vt:lpstr>
      <vt:lpstr>KIỂM TRA BÀI CŨ</vt:lpstr>
      <vt:lpstr>KIỂM TRA BÀI CŨ</vt:lpstr>
      <vt:lpstr>PowerPoint Presentation</vt:lpstr>
      <vt:lpstr>PowerPoint Presentation</vt:lpstr>
      <vt:lpstr>I. ĐÔNG MÁU: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II. Các nguyên tắc truyền máu</vt:lpstr>
      <vt:lpstr>PowerPoint Presentation</vt:lpstr>
      <vt:lpstr>II. Các nguyên tắc truyền máu</vt:lpstr>
      <vt:lpstr>PowerPoint Presentation</vt:lpstr>
      <vt:lpstr>PowerPoint Presentation</vt:lpstr>
      <vt:lpstr>PowerPoint Presentation</vt:lpstr>
      <vt:lpstr>II. Các nguyên tắc truyền máu</vt:lpstr>
      <vt:lpstr>PowerPoint Presentation</vt:lpstr>
      <vt:lpstr>II. Các nguyên tắc truyền máu</vt:lpstr>
      <vt:lpstr>PowerPoint Presentation</vt:lpstr>
      <vt:lpstr>PowerPoint Presentation</vt:lpstr>
      <vt:lpstr> CỦNG CỐ</vt:lpstr>
      <vt:lpstr> CỦNG CỐ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TOAN</dc:creator>
  <cp:lastModifiedBy>Admin</cp:lastModifiedBy>
  <cp:revision>262</cp:revision>
  <dcterms:created xsi:type="dcterms:W3CDTF">2016-10-31T01:44:14Z</dcterms:created>
  <dcterms:modified xsi:type="dcterms:W3CDTF">2022-03-19T07:44:38Z</dcterms:modified>
</cp:coreProperties>
</file>